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4" r:id="rId10"/>
    <p:sldId id="265" r:id="rId11"/>
    <p:sldId id="276" r:id="rId12"/>
    <p:sldId id="266" r:id="rId13"/>
    <p:sldId id="275" r:id="rId14"/>
    <p:sldId id="268" r:id="rId15"/>
    <p:sldId id="269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Pretendard Bold" panose="020B0600000101010101" charset="-127"/>
      <p:bold r:id="rId20"/>
    </p:embeddedFont>
    <p:embeddedFont>
      <p:font typeface="Pretendard ExtraBold" panose="020B0600000101010101" charset="-127"/>
      <p:bold r:id="rId21"/>
    </p:embeddedFont>
    <p:embeddedFont>
      <p:font typeface="Pretendard Light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swald SemiBold" panose="00000700000000000000" pitchFamily="2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416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206500"/>
            <a:ext cx="2108200" cy="2159000"/>
          </a:xfrm>
          <a:prstGeom prst="rect">
            <a:avLst/>
          </a:prstGeom>
          <a:effectLst>
            <a:outerShdw blurRad="27558" dist="32371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206500"/>
            <a:ext cx="2108200" cy="2159000"/>
          </a:xfrm>
          <a:prstGeom prst="rect">
            <a:avLst/>
          </a:prstGeom>
          <a:effectLst>
            <a:outerShdw blurRad="27558" dist="48557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9093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2025. 07. 01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1400" y="6019800"/>
            <a:ext cx="10160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5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차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미니프로젝트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2400">
                <a:solidFill>
                  <a:srgbClr val="000000"/>
                </a:solidFill>
                <a:latin typeface="Pretendard Light"/>
              </a:rPr>
              <a:t>26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부산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경남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4100" y="4470400"/>
            <a:ext cx="10477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3000"/>
              </a:lnSpc>
            </a:pPr>
            <a:r>
              <a:rPr lang="ko-KR" altLang="en-US" sz="7200" spc="100">
                <a:solidFill>
                  <a:srgbClr val="000000"/>
                </a:solidFill>
                <a:ea typeface="Pretendard Bold"/>
                <a:cs typeface="Calibri"/>
              </a:rPr>
              <a:t>ACCIGUARD​</a:t>
            </a:r>
            <a:endParaRPr lang="ko-KR" altLang="en-US" sz="7200" b="0" i="0" u="none" strike="noStrike" spc="100">
              <a:solidFill>
                <a:srgbClr val="000000"/>
              </a:solidFill>
              <a:ea typeface="Pretendard Bold"/>
              <a:cs typeface="Calibr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54100" y="3632200"/>
            <a:ext cx="10172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ITS </a:t>
            </a:r>
            <a:r>
              <a:rPr lang="en-US" altLang="ko-KR" sz="3000" err="1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서비스</a:t>
            </a:r>
            <a:r>
              <a:rPr lang="en-US" altLang="ko-KR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3000" err="1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기획</a:t>
            </a:r>
            <a:r>
              <a:rPr lang="en-US" altLang="ko-KR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altLang="ko-KR" sz="3000" err="1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제안</a:t>
            </a:r>
            <a:r>
              <a:rPr lang="en-US" altLang="ko-KR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 - AI </a:t>
            </a:r>
            <a:r>
              <a:rPr lang="ko-KR" altLang="en-US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기반</a:t>
            </a:r>
            <a:r>
              <a:rPr lang="en-US" altLang="ko-KR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ko-KR" altLang="en-US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교통사고</a:t>
            </a:r>
            <a:r>
              <a:rPr lang="en-US" altLang="ko-KR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ko-KR" altLang="en-US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위험</a:t>
            </a:r>
            <a:r>
              <a:rPr lang="en-US" altLang="ko-KR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ko-KR" altLang="en-US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예측</a:t>
            </a:r>
            <a:r>
              <a:rPr lang="en-US" altLang="ko-KR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ko-KR" altLang="en-US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및</a:t>
            </a:r>
            <a:r>
              <a:rPr lang="en-US" altLang="ko-KR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ko-KR" altLang="en-US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예방</a:t>
            </a:r>
            <a:r>
              <a:rPr lang="en-US" altLang="ko-KR" sz="30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 </a:t>
            </a:r>
            <a:r>
              <a:rPr lang="en-US" sz="3000" err="1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시스템</a:t>
            </a:r>
            <a:endParaRPr lang="en-US" err="1"/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8D117460-C8DD-F09E-CF0B-014B576B9EA5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431352" y="6440917"/>
            <a:ext cx="3526816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endParaRPr lang="en-US" altLang="ko-KR" sz="2200" dirty="0">
              <a:ea typeface="+mn-lt"/>
              <a:cs typeface="+mn-l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altLang="en-US" sz="6000" spc="-100" dirty="0">
                <a:solidFill>
                  <a:srgbClr val="11359A"/>
                </a:solidFill>
                <a:ea typeface="Pretendard Bold"/>
              </a:rPr>
              <a:t>주요 기능</a:t>
            </a:r>
            <a:endParaRPr lang="ko-KR" sz="6000" b="0" i="0" u="none" strike="noStrike" spc="-100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</a:rPr>
              <a:t>10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  <a:ea typeface="Pretendard Bold"/>
            </a:endParaRP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72031B4D-018A-08AD-BEDC-EB3969B55691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18C4355A-A3E7-4381-9110-2B56B7676D2F}"/>
              </a:ext>
            </a:extLst>
          </p:cNvPr>
          <p:cNvSpPr txBox="1"/>
          <p:nvPr/>
        </p:nvSpPr>
        <p:spPr>
          <a:xfrm>
            <a:off x="11431352" y="6665609"/>
            <a:ext cx="3526816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AI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 기반 사고 예측과 정책 연계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,</a:t>
            </a:r>
            <a:endParaRPr lang="ko-KR" alt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 교육 효과 측정까지 가능한 </a:t>
            </a:r>
            <a:endParaRPr lang="ko-KR" alt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통합 안전 관리 체계를</a:t>
            </a:r>
            <a:endParaRPr lang="ko-KR" alt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 제공합니다</a:t>
            </a:r>
            <a:r>
              <a:rPr lang="en-US" altLang="ko-KR" sz="2200" i="0" u="none" strike="noStrike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ko-KR" altLang="en-US">
              <a:ea typeface="+mn-lt"/>
              <a:cs typeface="+mn-lt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FC1FC8CA-C9D7-4AD5-A75E-4BE5EAC69E31}"/>
              </a:ext>
            </a:extLst>
          </p:cNvPr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2400" b="1">
                <a:solidFill>
                  <a:srgbClr val="11359A"/>
                </a:solidFill>
                <a:ea typeface="+mn-lt"/>
                <a:cs typeface="+mn-lt"/>
              </a:rPr>
              <a:t>예측</a:t>
            </a:r>
            <a:r>
              <a:rPr lang="en-US" altLang="ko-KR" sz="24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>
                <a:solidFill>
                  <a:srgbClr val="11359A"/>
                </a:solidFill>
                <a:ea typeface="+mn-lt"/>
                <a:cs typeface="+mn-lt"/>
              </a:rPr>
              <a:t>기반</a:t>
            </a:r>
            <a:r>
              <a:rPr lang="en-US" altLang="ko-KR" sz="24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>
                <a:solidFill>
                  <a:srgbClr val="11359A"/>
                </a:solidFill>
                <a:ea typeface="+mn-lt"/>
                <a:cs typeface="+mn-lt"/>
              </a:rPr>
              <a:t>정책</a:t>
            </a:r>
            <a:r>
              <a:rPr lang="en-US" altLang="ko-KR" sz="24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endParaRPr lang="ko-KR" altLang="en-US" sz="2400" b="1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pPr algn="ctr">
              <a:lnSpc>
                <a:spcPct val="124499"/>
              </a:lnSpc>
            </a:pPr>
            <a:r>
              <a:rPr lang="ko-KR" altLang="en-US" sz="2400" b="1">
                <a:solidFill>
                  <a:srgbClr val="11359A"/>
                </a:solidFill>
                <a:ea typeface="+mn-lt"/>
                <a:cs typeface="+mn-lt"/>
              </a:rPr>
              <a:t>연계</a:t>
            </a:r>
            <a:r>
              <a:rPr lang="en-US" altLang="ko-KR" sz="24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>
                <a:solidFill>
                  <a:srgbClr val="11359A"/>
                </a:solidFill>
                <a:ea typeface="+mn-lt"/>
                <a:cs typeface="+mn-lt"/>
              </a:rPr>
              <a:t>및</a:t>
            </a:r>
            <a:r>
              <a:rPr lang="en-US" altLang="ko-KR" sz="24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>
                <a:solidFill>
                  <a:srgbClr val="11359A"/>
                </a:solidFill>
                <a:ea typeface="+mn-lt"/>
                <a:cs typeface="+mn-lt"/>
              </a:rPr>
              <a:t>교육</a:t>
            </a:r>
            <a:r>
              <a:rPr lang="en-US" altLang="ko-KR" sz="24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>
                <a:solidFill>
                  <a:srgbClr val="11359A"/>
                </a:solidFill>
                <a:ea typeface="+mn-lt"/>
                <a:cs typeface="+mn-lt"/>
              </a:rPr>
              <a:t>효과</a:t>
            </a:r>
            <a:endParaRPr lang="ko-KR" altLang="en-US" sz="2400" b="1">
              <a:ea typeface="맑은 고딕"/>
              <a:cs typeface="Calibri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15DE56C6-3087-465F-823C-9A0B12D8551D}"/>
              </a:ext>
            </a:extLst>
          </p:cNvPr>
          <p:cNvSpPr txBox="1"/>
          <p:nvPr/>
        </p:nvSpPr>
        <p:spPr>
          <a:xfrm>
            <a:off x="7392752" y="6665609"/>
            <a:ext cx="3514656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고위험 구간에 맞춘 </a:t>
            </a:r>
            <a:endParaRPr lang="ko-KR" alt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상황별 수칙과 </a:t>
            </a:r>
            <a:endParaRPr lang="ko-KR" alt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표준 안전 경로를 </a:t>
            </a:r>
            <a:endParaRPr lang="ko-KR" alt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제시해 즉시 적용 가능한 </a:t>
            </a:r>
            <a:endParaRPr lang="ko-KR" alt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사고 예방책을 제공합니다</a:t>
            </a:r>
            <a:r>
              <a:rPr lang="en-US" altLang="ko-KR" sz="2200" i="0" u="none" strike="noStrike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ko-KR" altLang="en-US">
              <a:ea typeface="+mn-lt"/>
              <a:cs typeface="+mn-lt"/>
            </a:endParaRP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5CF14679-331B-4305-91F1-5056F768F3CA}"/>
              </a:ext>
            </a:extLst>
          </p:cNvPr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맞춤형</a:t>
            </a:r>
            <a:r>
              <a:rPr lang="en-US" altLang="ko-KR" sz="2400" b="1" dirty="0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예방</a:t>
            </a:r>
            <a:r>
              <a:rPr lang="en-US" altLang="ko-KR" sz="2400" b="1" dirty="0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조치</a:t>
            </a:r>
            <a:r>
              <a:rPr lang="en-US" altLang="ko-KR" sz="2400" b="1" dirty="0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및</a:t>
            </a:r>
            <a:r>
              <a:rPr lang="en-US" altLang="ko-KR" sz="2400" b="1" dirty="0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안전</a:t>
            </a:r>
            <a:r>
              <a:rPr lang="en-US" altLang="ko-KR" sz="2400" b="1" dirty="0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경로</a:t>
            </a:r>
            <a:r>
              <a:rPr lang="en-US" altLang="ko-KR" sz="2400" b="1" dirty="0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제시</a:t>
            </a:r>
            <a:endParaRPr lang="ko-KR" altLang="en-US" sz="2400" b="1" dirty="0">
              <a:ea typeface="맑은 고딕"/>
              <a:cs typeface="Calibri"/>
            </a:endParaRP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C451D509-7AAB-46C3-AD47-33768CA5A671}"/>
              </a:ext>
            </a:extLst>
          </p:cNvPr>
          <p:cNvSpPr txBox="1"/>
          <p:nvPr/>
        </p:nvSpPr>
        <p:spPr>
          <a:xfrm>
            <a:off x="3341992" y="6665609"/>
            <a:ext cx="3527356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200" dirty="0" err="1">
                <a:solidFill>
                  <a:srgbClr val="000000"/>
                </a:solidFill>
                <a:ea typeface="+mn-lt"/>
                <a:cs typeface="+mn-lt"/>
              </a:rPr>
              <a:t>머신러닝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 기반 분석으로</a:t>
            </a:r>
            <a:endParaRPr lang="ko-KR" alt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 물류 중심 도로의 위험도를 </a:t>
            </a:r>
            <a:endParaRPr lang="ko-KR" alt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시각화한 </a:t>
            </a:r>
            <a:r>
              <a:rPr lang="ko-KR" altLang="en-US" sz="2200" dirty="0" err="1">
                <a:solidFill>
                  <a:srgbClr val="000000"/>
                </a:solidFill>
                <a:ea typeface="+mn-lt"/>
                <a:cs typeface="+mn-lt"/>
              </a:rPr>
              <a:t>색상별</a:t>
            </a:r>
            <a:r>
              <a:rPr lang="ko-KR" altLang="en-US" sz="2200" dirty="0">
                <a:solidFill>
                  <a:srgbClr val="000000"/>
                </a:solidFill>
                <a:ea typeface="+mn-lt"/>
                <a:cs typeface="+mn-lt"/>
              </a:rPr>
              <a:t> 위험지도를 제공합니다</a:t>
            </a:r>
            <a:r>
              <a:rPr lang="en-US" altLang="ko-KR" sz="2200" i="0" u="none" strike="noStrike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ko-KR" altLang="en-US" dirty="0">
              <a:ea typeface="+mn-lt"/>
              <a:cs typeface="+mn-lt"/>
            </a:endParaRPr>
          </a:p>
        </p:txBody>
      </p:sp>
      <p:sp>
        <p:nvSpPr>
          <p:cNvPr id="35" name="TextBox 25">
            <a:extLst>
              <a:ext uri="{FF2B5EF4-FFF2-40B4-BE49-F238E27FC236}">
                <a16:creationId xmlns:a16="http://schemas.microsoft.com/office/drawing/2014/main" id="{D3D9E93C-FB78-442B-B01A-144473A6C418}"/>
              </a:ext>
            </a:extLst>
          </p:cNvPr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빅데이터</a:t>
            </a:r>
            <a:r>
              <a:rPr lang="en-US" altLang="ko-KR" sz="2400" b="1" dirty="0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기반</a:t>
            </a:r>
            <a:r>
              <a:rPr lang="en-US" sz="2400" b="1" dirty="0">
                <a:solidFill>
                  <a:srgbClr val="11359A"/>
                </a:solidFill>
                <a:ea typeface="+mn-lt"/>
                <a:cs typeface="+mn-lt"/>
              </a:rPr>
              <a:t> </a:t>
            </a:r>
            <a:endParaRPr lang="ko-KR" altLang="en-US" sz="2400" b="1" dirty="0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pPr algn="ctr">
              <a:lnSpc>
                <a:spcPct val="124499"/>
              </a:lnSpc>
            </a:pPr>
            <a:r>
              <a:rPr lang="en-US" sz="2400" b="1" dirty="0">
                <a:solidFill>
                  <a:srgbClr val="11359A"/>
                </a:solidFill>
                <a:ea typeface="+mn-lt"/>
                <a:cs typeface="+mn-lt"/>
              </a:rPr>
              <a:t>'</a:t>
            </a: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위험</a:t>
            </a:r>
            <a:r>
              <a:rPr lang="en-US" altLang="ko-KR" sz="2400" b="1" dirty="0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지도</a:t>
            </a:r>
            <a:r>
              <a:rPr lang="en-US" sz="2400" b="1" dirty="0">
                <a:solidFill>
                  <a:srgbClr val="11359A"/>
                </a:solidFill>
                <a:ea typeface="+mn-lt"/>
                <a:cs typeface="+mn-lt"/>
              </a:rPr>
              <a:t>'</a:t>
            </a:r>
            <a:r>
              <a:rPr lang="en-US" altLang="ko-KR" sz="2400" b="1" dirty="0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400" b="1" dirty="0">
                <a:solidFill>
                  <a:srgbClr val="11359A"/>
                </a:solidFill>
                <a:ea typeface="+mn-lt"/>
                <a:cs typeface="+mn-lt"/>
              </a:rPr>
              <a:t>제작</a:t>
            </a:r>
            <a:endParaRPr lang="ko-KR" altLang="en-US" sz="2400" b="1" dirty="0"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100" y="3009900"/>
            <a:ext cx="3530600" cy="594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3390089"/>
            <a:ext cx="1828800" cy="182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3365770"/>
            <a:ext cx="1828800" cy="182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3594370"/>
            <a:ext cx="1384300" cy="1384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160" y="3377930"/>
            <a:ext cx="1828800" cy="1828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431352" y="6440917"/>
            <a:ext cx="3526816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-US" sz="2200">
                <a:solidFill>
                  <a:srgbClr val="000000"/>
                </a:solidFill>
                <a:ea typeface="+mn-lt"/>
                <a:cs typeface="+mn-lt"/>
              </a:rPr>
              <a:t>맞춤형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안전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교육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강화</a:t>
            </a:r>
            <a:endParaRPr lang="ko-KR" alt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사고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후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대응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매뉴얼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최적화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ko-KR" alt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및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현장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대응력</a:t>
            </a: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향상</a:t>
            </a:r>
            <a:endParaRPr lang="en-US" altLang="ko-KR" sz="2200">
              <a:ea typeface="+mn-lt"/>
              <a:cs typeface="+mn-l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846128" y="5610677"/>
            <a:ext cx="2696723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400" b="1" err="1">
                <a:solidFill>
                  <a:srgbClr val="11359A"/>
                </a:solidFill>
                <a:ea typeface="Calibri"/>
                <a:cs typeface="Calibri"/>
              </a:rPr>
              <a:t>운송자</a:t>
            </a:r>
            <a:r>
              <a:rPr lang="en-US" altLang="ko-KR" sz="2400" b="1">
                <a:solidFill>
                  <a:srgbClr val="11359A"/>
                </a:solidFill>
                <a:ea typeface="Calibri"/>
                <a:cs typeface="Calibri"/>
              </a:rPr>
              <a:t> </a:t>
            </a:r>
            <a:r>
              <a:rPr lang="en-US" altLang="ko-KR" sz="2400" b="1" err="1">
                <a:solidFill>
                  <a:srgbClr val="11359A"/>
                </a:solidFill>
                <a:ea typeface="Calibri"/>
                <a:cs typeface="Calibri"/>
              </a:rPr>
              <a:t>맞춤형</a:t>
            </a:r>
            <a:r>
              <a:rPr lang="en-US" altLang="ko-KR" sz="2400" b="1">
                <a:solidFill>
                  <a:srgbClr val="11359A"/>
                </a:solidFill>
                <a:ea typeface="Calibri"/>
                <a:cs typeface="Calibri"/>
              </a:rPr>
              <a:t> </a:t>
            </a:r>
            <a:endParaRPr lang="ko-KR" altLang="en-US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 algn="ctr">
              <a:lnSpc>
                <a:spcPct val="124499"/>
              </a:lnSpc>
            </a:pPr>
            <a:r>
              <a:rPr lang="en-US" altLang="ko-KR" sz="2400" b="1" err="1">
                <a:solidFill>
                  <a:srgbClr val="11359A"/>
                </a:solidFill>
                <a:ea typeface="Calibri"/>
                <a:cs typeface="Calibri"/>
              </a:rPr>
              <a:t>교육</a:t>
            </a:r>
            <a:r>
              <a:rPr lang="en-US" altLang="ko-KR" sz="2400" b="1">
                <a:solidFill>
                  <a:srgbClr val="11359A"/>
                </a:solidFill>
                <a:ea typeface="Calibri"/>
                <a:cs typeface="Calibri"/>
              </a:rPr>
              <a:t> 및 </a:t>
            </a:r>
            <a:r>
              <a:rPr lang="en-US" altLang="ko-KR" sz="2400" b="1" err="1">
                <a:solidFill>
                  <a:srgbClr val="11359A"/>
                </a:solidFill>
                <a:ea typeface="Calibri"/>
                <a:cs typeface="Calibri"/>
              </a:rPr>
              <a:t>대응력</a:t>
            </a:r>
            <a:r>
              <a:rPr lang="en-US" altLang="ko-KR" sz="2400" b="1">
                <a:solidFill>
                  <a:srgbClr val="11359A"/>
                </a:solidFill>
                <a:ea typeface="Calibri"/>
                <a:cs typeface="Calibri"/>
              </a:rPr>
              <a:t> </a:t>
            </a:r>
            <a:r>
              <a:rPr lang="en-US" altLang="ko-KR" sz="2400" b="1" err="1">
                <a:solidFill>
                  <a:srgbClr val="11359A"/>
                </a:solidFill>
                <a:ea typeface="Calibri"/>
                <a:cs typeface="Calibri"/>
              </a:rPr>
              <a:t>강화</a:t>
            </a:r>
            <a:r>
              <a:rPr lang="en-US" altLang="ko-KR" sz="2400" b="1">
                <a:solidFill>
                  <a:srgbClr val="11359A"/>
                </a:solidFill>
                <a:ea typeface="Calibri"/>
                <a:cs typeface="Calibri"/>
              </a:rPr>
              <a:t> 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73214" y="6440917"/>
            <a:ext cx="3514656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-US" altLang="ko-KR" sz="2200">
                <a:solidFill>
                  <a:srgbClr val="000000"/>
                </a:solidFill>
                <a:ea typeface="+mn-lt"/>
                <a:cs typeface="+mn-lt"/>
              </a:rPr>
              <a:t>AI 분석 기반 </a:t>
            </a:r>
            <a:r>
              <a:rPr lang="ko-KR" sz="2200">
                <a:solidFill>
                  <a:srgbClr val="000000"/>
                </a:solidFill>
                <a:ea typeface="+mn-lt"/>
                <a:cs typeface="+mn-lt"/>
              </a:rPr>
              <a:t>정책적 조치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가능</a:t>
            </a:r>
            <a:endParaRPr lang="ko-KR">
              <a:solidFill>
                <a:srgbClr val="000000"/>
              </a:solidFill>
              <a:ea typeface="맑은 고딕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선제적</a:t>
            </a:r>
            <a:r>
              <a:rPr lang="ko-KR" sz="2200">
                <a:solidFill>
                  <a:srgbClr val="000000"/>
                </a:solidFill>
                <a:ea typeface="+mn-lt"/>
                <a:cs typeface="+mn-lt"/>
              </a:rPr>
              <a:t> 교통 인프라 개선으로 비용 절감 및 시민 만족도 </a:t>
            </a:r>
            <a:r>
              <a:rPr lang="ko-KR" altLang="en-US" sz="2200">
                <a:solidFill>
                  <a:srgbClr val="000000"/>
                </a:solidFill>
                <a:ea typeface="+mn-lt"/>
                <a:cs typeface="+mn-lt"/>
              </a:rPr>
              <a:t>향상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026400" y="5854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2400" b="1">
                <a:solidFill>
                  <a:srgbClr val="11359A"/>
                </a:solidFill>
                <a:ea typeface="Calibri"/>
                <a:cs typeface="Calibri"/>
              </a:rPr>
              <a:t>데이터 기반</a:t>
            </a:r>
          </a:p>
          <a:p>
            <a:pPr algn="ctr">
              <a:lnSpc>
                <a:spcPct val="124499"/>
              </a:lnSpc>
            </a:pPr>
            <a:r>
              <a:rPr lang="ko-KR" altLang="en-US" sz="2400" b="1">
                <a:solidFill>
                  <a:srgbClr val="11359A"/>
                </a:solidFill>
                <a:ea typeface="Calibri"/>
                <a:cs typeface="Calibri"/>
              </a:rPr>
              <a:t>정책적 조치</a:t>
            </a:r>
          </a:p>
          <a:p>
            <a:pPr algn="ctr">
              <a:lnSpc>
                <a:spcPct val="124499"/>
              </a:lnSpc>
            </a:pPr>
            <a:endParaRPr lang="ko-KR" altLang="en-US" sz="2400" b="1">
              <a:solidFill>
                <a:srgbClr val="11359A"/>
              </a:solidFill>
              <a:ea typeface="Calibri"/>
              <a:cs typeface="Calibr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341992" y="6665609"/>
            <a:ext cx="3527356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sz="2200">
                <a:ea typeface="+mn-lt"/>
                <a:cs typeface="+mn-lt"/>
              </a:rPr>
              <a:t>운전자와 보행자의 </a:t>
            </a:r>
            <a:endParaRPr lang="ko-KR" altLang="en-US">
              <a:ea typeface="맑은 고딕"/>
              <a:cs typeface="+mn-lt"/>
            </a:endParaRPr>
          </a:p>
          <a:p>
            <a:pPr algn="ctr">
              <a:buFont typeface="Arial"/>
            </a:pPr>
            <a:r>
              <a:rPr lang="ko-KR" sz="2200">
                <a:ea typeface="+mn-lt"/>
                <a:cs typeface="+mn-lt"/>
              </a:rPr>
              <a:t>주의 환기 및 행동 변화 유도</a:t>
            </a:r>
            <a:br>
              <a:rPr lang="ko-KR" sz="2200">
                <a:ea typeface="+mn-lt"/>
                <a:cs typeface="+mn-lt"/>
              </a:rPr>
            </a:br>
            <a:r>
              <a:rPr lang="ko-KR" sz="2200">
                <a:ea typeface="+mn-lt"/>
                <a:cs typeface="+mn-lt"/>
              </a:rPr>
              <a:t>교통사고 건수 및 치명도 감소</a:t>
            </a:r>
            <a:endParaRPr lang="ko-KR">
              <a:ea typeface="맑은 고딕"/>
              <a:cs typeface="Calibri"/>
            </a:endParaRPr>
          </a:p>
          <a:p>
            <a:pPr algn="ctr">
              <a:lnSpc>
                <a:spcPct val="116199"/>
              </a:lnSpc>
            </a:pPr>
            <a:endParaRPr lang="ko-KR" altLang="en-US" sz="2200">
              <a:ea typeface="+mn-lt"/>
              <a:cs typeface="+mn-l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ko-KR" altLang="en-US" sz="2400" b="1">
                <a:solidFill>
                  <a:srgbClr val="11359A"/>
                </a:solidFill>
                <a:ea typeface="Calibri"/>
                <a:cs typeface="Calibri"/>
              </a:rPr>
              <a:t>사고</a:t>
            </a:r>
            <a:r>
              <a:rPr lang="en-US" sz="2400" b="1">
                <a:solidFill>
                  <a:srgbClr val="11359A"/>
                </a:solidFill>
                <a:ea typeface="Calibri"/>
                <a:cs typeface="Calibri"/>
              </a:rPr>
              <a:t> </a:t>
            </a:r>
            <a:r>
              <a:rPr lang="ko-KR" altLang="en-US" sz="2400" b="1">
                <a:solidFill>
                  <a:srgbClr val="11359A"/>
                </a:solidFill>
                <a:ea typeface="Calibri"/>
                <a:cs typeface="Calibri"/>
              </a:rPr>
              <a:t>예방</a:t>
            </a:r>
            <a:r>
              <a:rPr lang="en-US" sz="2400" b="1">
                <a:solidFill>
                  <a:srgbClr val="11359A"/>
                </a:solidFill>
                <a:ea typeface="Calibri"/>
                <a:cs typeface="Calibri"/>
              </a:rPr>
              <a:t> 및</a:t>
            </a:r>
          </a:p>
          <a:p>
            <a:pPr algn="ctr">
              <a:lnSpc>
                <a:spcPct val="124499"/>
              </a:lnSpc>
            </a:pPr>
            <a:r>
              <a:rPr lang="ko-KR" altLang="en-US" sz="2400" b="1">
                <a:solidFill>
                  <a:srgbClr val="11359A"/>
                </a:solidFill>
                <a:ea typeface="Calibri"/>
                <a:cs typeface="Calibri"/>
              </a:rPr>
              <a:t>인명</a:t>
            </a:r>
            <a:r>
              <a:rPr lang="en-US" sz="2400" b="1">
                <a:solidFill>
                  <a:srgbClr val="11359A"/>
                </a:solidFill>
                <a:ea typeface="Calibri"/>
                <a:cs typeface="Calibri"/>
              </a:rPr>
              <a:t> </a:t>
            </a:r>
            <a:r>
              <a:rPr lang="ko-KR" altLang="en-US" sz="2400" b="1">
                <a:solidFill>
                  <a:srgbClr val="11359A"/>
                </a:solidFill>
                <a:ea typeface="Calibri"/>
                <a:cs typeface="Calibri"/>
              </a:rPr>
              <a:t>피해</a:t>
            </a:r>
            <a:r>
              <a:rPr lang="en-US" sz="2400" b="1">
                <a:solidFill>
                  <a:srgbClr val="11359A"/>
                </a:solidFill>
                <a:ea typeface="Calibri"/>
                <a:cs typeface="Calibri"/>
              </a:rPr>
              <a:t> </a:t>
            </a:r>
            <a:r>
              <a:rPr lang="ko-KR" altLang="en-US" sz="2400" b="1">
                <a:solidFill>
                  <a:srgbClr val="11359A"/>
                </a:solidFill>
                <a:ea typeface="Calibri"/>
                <a:cs typeface="Calibri"/>
              </a:rPr>
              <a:t>감소</a:t>
            </a:r>
            <a:endParaRPr lang="en-US" sz="2400" b="1">
              <a:solidFill>
                <a:srgbClr val="11359A"/>
              </a:solidFill>
              <a:ea typeface="Calibri"/>
              <a:cs typeface="Calibr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기대효과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</a:rPr>
              <a:t>10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  <a:ea typeface="Pretendard Bold"/>
            </a:endParaRPr>
          </a:p>
        </p:txBody>
      </p:sp>
      <p:pic>
        <p:nvPicPr>
          <p:cNvPr id="30" name="그림 29" descr="Search 흰색 아이콘 – 무료 다운로드, SVG, PNG, GIF 지원">
            <a:extLst>
              <a:ext uri="{FF2B5EF4-FFF2-40B4-BE49-F238E27FC236}">
                <a16:creationId xmlns:a16="http://schemas.microsoft.com/office/drawing/2014/main" id="{516566E9-FBC4-E5B6-546B-B73101BE9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2993" y="3677866"/>
            <a:ext cx="1180290" cy="1216768"/>
          </a:xfrm>
          <a:prstGeom prst="rect">
            <a:avLst/>
          </a:prstGeom>
        </p:spPr>
      </p:pic>
      <p:pic>
        <p:nvPicPr>
          <p:cNvPr id="39" name="그림 38" descr="생성된 이미지">
            <a:extLst>
              <a:ext uri="{FF2B5EF4-FFF2-40B4-BE49-F238E27FC236}">
                <a16:creationId xmlns:a16="http://schemas.microsoft.com/office/drawing/2014/main" id="{FBB55EFF-66BC-91E6-F1C1-DBC56367A4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7538" y="3541346"/>
            <a:ext cx="1524000" cy="1524000"/>
          </a:xfrm>
          <a:prstGeom prst="rect">
            <a:avLst/>
          </a:prstGeom>
        </p:spPr>
      </p:pic>
      <p:sp>
        <p:nvSpPr>
          <p:cNvPr id="40" name="TextBox 17">
            <a:extLst>
              <a:ext uri="{FF2B5EF4-FFF2-40B4-BE49-F238E27FC236}">
                <a16:creationId xmlns:a16="http://schemas.microsoft.com/office/drawing/2014/main" id="{72031B4D-018A-08AD-BEDC-EB3969B55691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전체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en-US" sz="6000" spc="-100" dirty="0">
                <a:solidFill>
                  <a:srgbClr val="11359A"/>
                </a:solidFill>
                <a:latin typeface="Pretendard Bold"/>
                <a:ea typeface="Pretendard Bold"/>
              </a:rPr>
              <a:t>시스템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구성도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  <a:ea typeface="Pretendard Bold"/>
              </a:rPr>
              <a:t>11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9560A46E-C659-C875-ACB2-C5795AD120EE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E7C84C0-DD6E-4DA2-8A52-43F1D7B02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118" y="1981200"/>
            <a:ext cx="8254407" cy="82397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9F638D4-4C42-4152-A9C9-BA6DE7F70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086" y="1257300"/>
            <a:ext cx="10742314" cy="666992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62400" y="5605184"/>
            <a:ext cx="32702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200" b="1" dirty="0">
                <a:solidFill>
                  <a:srgbClr val="11359A"/>
                </a:solidFill>
                <a:latin typeface="Pretendard ExtraBold"/>
              </a:rPr>
              <a:t>[</a:t>
            </a:r>
            <a:r>
              <a:rPr lang="ko-KR" altLang="en-US" sz="2200" b="1" dirty="0">
                <a:solidFill>
                  <a:srgbClr val="11359A"/>
                </a:solidFill>
                <a:latin typeface="Pretendard ExtraBold"/>
              </a:rPr>
              <a:t>데이터 수집 및</a:t>
            </a:r>
            <a:endParaRPr lang="en-US" altLang="ko-KR" sz="2200" b="1" dirty="0">
              <a:solidFill>
                <a:srgbClr val="11359A"/>
              </a:solidFill>
              <a:latin typeface="Pretendard ExtraBold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b="1" dirty="0">
                <a:solidFill>
                  <a:srgbClr val="11359A"/>
                </a:solidFill>
                <a:latin typeface="Pretendard ExtraBold"/>
              </a:rPr>
              <a:t> 시각화 지도 생성</a:t>
            </a:r>
            <a:r>
              <a:rPr lang="en-US" altLang="ko-KR" sz="2200" b="1" dirty="0">
                <a:solidFill>
                  <a:srgbClr val="11359A"/>
                </a:solidFill>
                <a:latin typeface="Pretendard ExtraBold"/>
              </a:rPr>
              <a:t>]</a:t>
            </a:r>
            <a:endParaRPr lang="en-US" sz="2200" b="1" i="0" u="none" strike="noStrike" dirty="0">
              <a:solidFill>
                <a:srgbClr val="11359A"/>
              </a:solidFill>
              <a:latin typeface="Pretendard Extra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914775" y="45085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전체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서비스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흐름도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5A3FDB1A-209C-4C86-86A2-218CA701E1DC}"/>
              </a:ext>
            </a:extLst>
          </p:cNvPr>
          <p:cNvSpPr txBox="1"/>
          <p:nvPr/>
        </p:nvSpPr>
        <p:spPr>
          <a:xfrm>
            <a:off x="7232650" y="5569324"/>
            <a:ext cx="32702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200" b="1" dirty="0">
                <a:solidFill>
                  <a:srgbClr val="11359A"/>
                </a:solidFill>
                <a:latin typeface="Pretendard ExtraBold"/>
              </a:rPr>
              <a:t>[</a:t>
            </a:r>
            <a:r>
              <a:rPr lang="ko-KR" altLang="en-US" sz="2200" b="1" dirty="0">
                <a:solidFill>
                  <a:srgbClr val="11359A"/>
                </a:solidFill>
                <a:latin typeface="Pretendard ExtraBold"/>
              </a:rPr>
              <a:t>예방조치 및 안전 경로 제시</a:t>
            </a:r>
            <a:r>
              <a:rPr lang="en-US" altLang="ko-KR" sz="2200" b="1" dirty="0">
                <a:solidFill>
                  <a:srgbClr val="11359A"/>
                </a:solidFill>
                <a:latin typeface="Pretendard ExtraBold"/>
              </a:rPr>
              <a:t>]</a:t>
            </a:r>
            <a:endParaRPr lang="en-US" sz="2200" b="1" i="0" u="none" strike="noStrike" dirty="0">
              <a:solidFill>
                <a:srgbClr val="11359A"/>
              </a:solidFill>
              <a:latin typeface="Pretendard ExtraBold"/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EA5AF158-B3A3-4109-8230-757EEFBD39CE}"/>
              </a:ext>
            </a:extLst>
          </p:cNvPr>
          <p:cNvSpPr txBox="1"/>
          <p:nvPr/>
        </p:nvSpPr>
        <p:spPr>
          <a:xfrm>
            <a:off x="10661650" y="5605989"/>
            <a:ext cx="32702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2200" b="1" dirty="0">
                <a:solidFill>
                  <a:srgbClr val="11359A"/>
                </a:solidFill>
                <a:latin typeface="Pretendard ExtraBold"/>
              </a:rPr>
              <a:t>[</a:t>
            </a:r>
            <a:r>
              <a:rPr lang="ko-KR" altLang="en-US" sz="2200" b="1" dirty="0">
                <a:solidFill>
                  <a:srgbClr val="11359A"/>
                </a:solidFill>
                <a:latin typeface="Pretendard ExtraBold"/>
              </a:rPr>
              <a:t>예측 중심 사전위협 대응 체계 구축</a:t>
            </a:r>
            <a:r>
              <a:rPr lang="en-US" altLang="ko-KR" sz="2200" b="1" dirty="0">
                <a:solidFill>
                  <a:srgbClr val="11359A"/>
                </a:solidFill>
                <a:latin typeface="Pretendard ExtraBold"/>
              </a:rPr>
              <a:t>]</a:t>
            </a:r>
            <a:endParaRPr lang="en-US" sz="2200" b="1" i="0" u="none" strike="noStrike" dirty="0">
              <a:solidFill>
                <a:srgbClr val="11359A"/>
              </a:solidFill>
              <a:latin typeface="Pretendard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900" y="22733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1" name="TextBox 11"/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93400" y="3086100"/>
            <a:ext cx="5524500" cy="273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/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머신러닝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알고리즘으로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도로별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사고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패턴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물류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차량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특성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고려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: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급커브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좁은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도로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사각지대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과적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빈도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위험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요인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추출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위험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발생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확률을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정량화하여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구간별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위험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점수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(0~100)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산출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91700" y="2552700"/>
            <a:ext cx="5029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2.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위험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요인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AI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모델링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124499"/>
              </a:lnSpc>
            </a:pPr>
            <a:endParaRPr lang="en-US" sz="2800" b="0" i="0" u="none" strike="noStrike" dirty="0">
              <a:solidFill>
                <a:srgbClr val="11359A"/>
              </a:solidFill>
              <a:latin typeface="Pretendard Extra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37100" y="241300"/>
            <a:ext cx="104394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핵심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빅데이터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위험도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분석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시각화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지도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제작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300" y="63373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7" name="TextBox 17"/>
          <p:cNvSpPr txBox="1"/>
          <p:nvPr/>
        </p:nvSpPr>
        <p:spPr>
          <a:xfrm>
            <a:off x="10579100" y="7505700"/>
            <a:ext cx="58039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사고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다발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구간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통과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사전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경고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알림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내비게이션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, SMS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구간별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위험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사유에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따른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운전자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맞춤형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행동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안내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: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“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진입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감속하세요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”, “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우회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도로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이용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권장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”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등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위험도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변화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날씨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시간대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)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따라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경로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위험도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업데이트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0" y="6629400"/>
            <a:ext cx="6197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4. </a:t>
            </a:r>
            <a:r>
              <a:rPr lang="ko-KR" altLang="en-US" sz="2800" b="0" i="0" u="none" strike="noStrike" dirty="0">
                <a:solidFill>
                  <a:srgbClr val="11359A"/>
                </a:solidFill>
                <a:ea typeface="Pretendard ExtraBold"/>
              </a:rPr>
              <a:t>실시간 경로 회피 및 운행 의사결정 지원</a:t>
            </a:r>
            <a:endParaRPr lang="ko-KR" sz="2800" b="0" i="0" u="none" strike="noStrike" dirty="0">
              <a:solidFill>
                <a:srgbClr val="11359A"/>
              </a:solidFill>
              <a:ea typeface="Pretendard ExtraBold"/>
            </a:endParaRPr>
          </a:p>
          <a:p>
            <a:pPr lvl="0" algn="ctr">
              <a:lnSpc>
                <a:spcPct val="124499"/>
              </a:lnSpc>
            </a:pPr>
            <a:endParaRPr lang="ko-KR" sz="2800" b="0" i="0" u="none" strike="noStrike" dirty="0">
              <a:solidFill>
                <a:srgbClr val="11359A"/>
              </a:solidFill>
              <a:ea typeface="Pretendard ExtraBold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63373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0" name="TextBox 20"/>
          <p:cNvSpPr txBox="1"/>
          <p:nvPr/>
        </p:nvSpPr>
        <p:spPr>
          <a:xfrm>
            <a:off x="3860800" y="7264400"/>
            <a:ext cx="55245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분석된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결과를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GIS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'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위험지도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(RISK MAP)'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시각화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운행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경로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물류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거점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지역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중심으로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시각화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구간별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위험도에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따라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색상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구분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: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초록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안전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노랑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주의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빨강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위험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모바일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대시보드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프린트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형태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모두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제공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가능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57600" y="6591300"/>
            <a:ext cx="4292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3.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위험도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등급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지도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시각화</a:t>
            </a:r>
          </a:p>
          <a:p>
            <a:pPr lvl="0" algn="ctr">
              <a:lnSpc>
                <a:spcPct val="124499"/>
              </a:lnSpc>
            </a:pPr>
            <a:endParaRPr lang="ko-KR" sz="2800" b="0" i="0" u="none" strike="noStrike" dirty="0">
              <a:solidFill>
                <a:srgbClr val="11359A"/>
              </a:solidFill>
              <a:ea typeface="Pretendard ExtraBold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300" y="23368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3" name="TextBox 23"/>
          <p:cNvSpPr txBox="1"/>
          <p:nvPr/>
        </p:nvSpPr>
        <p:spPr>
          <a:xfrm>
            <a:off x="3568700" y="3543300"/>
            <a:ext cx="59817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도로교통공단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경찰청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보험사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등에서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제공하는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과거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교통사고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정보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위치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시간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원인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유형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)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수집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귀사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보유의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운행일지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운송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중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사고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기록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경로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로그를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결합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GIS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도로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구조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정보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커브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경사도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폭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)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통합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 dirty="0" err="1">
                <a:solidFill>
                  <a:srgbClr val="000000"/>
                </a:solidFill>
                <a:ea typeface="Pretendard Light"/>
              </a:rPr>
              <a:t>고정밀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사고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위험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분석을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위한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통합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플랫폼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구축</a:t>
            </a:r>
          </a:p>
          <a:p>
            <a:pPr lvl="0" algn="ctr">
              <a:lnSpc>
                <a:spcPct val="1161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708400" y="2463800"/>
            <a:ext cx="476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1. </a:t>
            </a:r>
            <a:r>
              <a:rPr lang="ko-KR" sz="2800" b="0" i="0" u="none" strike="noStrike">
                <a:solidFill>
                  <a:srgbClr val="11359A"/>
                </a:solidFill>
                <a:ea typeface="Pretendard ExtraBold"/>
              </a:rPr>
              <a:t>사고데이터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ExtraBold"/>
              </a:rPr>
              <a:t>융합</a:t>
            </a: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ExtraBold"/>
              </a:rPr>
              <a:t>분석</a:t>
            </a: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ExtraBold"/>
              </a:rPr>
              <a:t>시스템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900" y="22733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1" name="TextBox 11"/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91800" y="3771900"/>
            <a:ext cx="55245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위험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요인에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최적화된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대응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조치를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제시</a:t>
            </a:r>
            <a:endParaRPr lang="en-US" alt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ea typeface="Pretendard Light"/>
              </a:rPr>
              <a:t>✔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예시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: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‘A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교차로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’ : 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좌회전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시야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미확보로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사고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빈번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→ P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우회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경로를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표준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운행수칙으로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지정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제안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0" y="2552700"/>
            <a:ext cx="5029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2. AI </a:t>
            </a:r>
            <a:r>
              <a:rPr lang="ko-KR" altLang="en-US" sz="2800" b="0" i="0" u="none" strike="noStrike" dirty="0">
                <a:solidFill>
                  <a:srgbClr val="11359A"/>
                </a:solidFill>
                <a:ea typeface="Pretendard ExtraBold"/>
              </a:rPr>
              <a:t>기반 맞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춤형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예방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조치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제안</a:t>
            </a:r>
          </a:p>
          <a:p>
            <a:pPr lvl="0" algn="ctr">
              <a:lnSpc>
                <a:spcPct val="124499"/>
              </a:lnSpc>
            </a:pPr>
            <a:endParaRPr lang="ko-KR" sz="2800" b="0" i="0" u="none" strike="noStrike" dirty="0">
              <a:solidFill>
                <a:srgbClr val="11359A"/>
              </a:solidFill>
              <a:ea typeface="Pretendard Extra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22698" y="241300"/>
            <a:ext cx="12224124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핵심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예방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조치</a:t>
            </a:r>
            <a:r>
              <a:rPr lang="en-US" alt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 </a:t>
            </a:r>
            <a:r>
              <a:rPr lang="ko-KR" altLang="en-US" sz="6000" b="0" i="0" u="none" strike="noStrike" spc="-100" dirty="0">
                <a:solidFill>
                  <a:srgbClr val="11359A"/>
                </a:solidFill>
                <a:ea typeface="Pretendard Bold"/>
              </a:rPr>
              <a:t>제안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및</a:t>
            </a:r>
            <a:endParaRPr lang="en-US" altLang="ko-KR" sz="6000" b="0" i="0" u="none" strike="noStrike" spc="-100" dirty="0">
              <a:solidFill>
                <a:srgbClr val="11359A"/>
              </a:solidFill>
              <a:ea typeface="Pretendard Bold"/>
            </a:endParaRPr>
          </a:p>
          <a:p>
            <a:pPr lvl="0" algn="ctr">
              <a:lnSpc>
                <a:spcPct val="83000"/>
              </a:lnSpc>
            </a:pP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안전</a:t>
            </a:r>
            <a:r>
              <a:rPr lang="en-US" alt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 </a:t>
            </a:r>
            <a:r>
              <a:rPr lang="ko-KR" altLang="en-US" sz="6000" b="0" i="0" u="none" strike="noStrike" spc="-100" dirty="0">
                <a:solidFill>
                  <a:srgbClr val="11359A"/>
                </a:solidFill>
                <a:ea typeface="Pretendard Bold"/>
              </a:rPr>
              <a:t>경로 제시</a:t>
            </a:r>
            <a:endParaRPr lang="ko-KR" sz="6000" b="0" i="0" u="none" strike="noStrike" spc="-100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300" y="63373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7" name="TextBox 17"/>
          <p:cNvSpPr txBox="1"/>
          <p:nvPr/>
        </p:nvSpPr>
        <p:spPr>
          <a:xfrm>
            <a:off x="10515600" y="7912100"/>
            <a:ext cx="5803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도출된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결과를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활용하여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운전자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대상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안전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교육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자료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제작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지원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내부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운행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매뉴얼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가이드북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반영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지자체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·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Light"/>
              </a:rPr>
              <a:t>국토부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유관기관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협력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제안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근거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자료로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활용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가능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337800" y="6324600"/>
            <a:ext cx="62738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4.  </a:t>
            </a:r>
            <a:r>
              <a:rPr lang="ko-KR" altLang="en-US" sz="2800" dirty="0">
                <a:solidFill>
                  <a:srgbClr val="11359A"/>
                </a:solidFill>
                <a:ea typeface="Pretendard ExtraBold"/>
              </a:rPr>
              <a:t>분석 데이터 기반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교육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및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정책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반영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지원</a:t>
            </a:r>
          </a:p>
          <a:p>
            <a:pPr lvl="0" algn="ctr">
              <a:lnSpc>
                <a:spcPct val="124499"/>
              </a:lnSpc>
            </a:pPr>
            <a:endParaRPr lang="ko-KR" sz="2800" b="0" i="0" u="none" strike="noStrike" dirty="0">
              <a:solidFill>
                <a:srgbClr val="11359A"/>
              </a:solidFill>
              <a:ea typeface="Pretendard ExtraBold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63373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0" name="TextBox 20"/>
          <p:cNvSpPr txBox="1"/>
          <p:nvPr/>
        </p:nvSpPr>
        <p:spPr>
          <a:xfrm>
            <a:off x="3860800" y="7378700"/>
            <a:ext cx="5524500" cy="212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통계적으로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가장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안전한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경로를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분석해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'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표준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안전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운행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경로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'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지정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목적지별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최적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경로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설정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신입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운전자도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바로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적용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가능한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회사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Light"/>
              </a:rPr>
              <a:t>자산화된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안전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운행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가이드라인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67200" y="6591300"/>
            <a:ext cx="4292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3.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표준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안전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경로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설계</a:t>
            </a:r>
          </a:p>
          <a:p>
            <a:pPr lvl="0" algn="ctr">
              <a:lnSpc>
                <a:spcPct val="124499"/>
              </a:lnSpc>
            </a:pPr>
            <a:endParaRPr lang="ko-KR" sz="2800" b="0" i="0" u="none" strike="noStrike" dirty="0">
              <a:solidFill>
                <a:srgbClr val="11359A"/>
              </a:solidFill>
              <a:ea typeface="Pretendard ExtraBold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300" y="23368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3" name="TextBox 23"/>
          <p:cNvSpPr txBox="1"/>
          <p:nvPr/>
        </p:nvSpPr>
        <p:spPr>
          <a:xfrm>
            <a:off x="3276600" y="3441700"/>
            <a:ext cx="59817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위험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지도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결과를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기반으로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**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사고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확률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상위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10%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구간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000" b="0" i="0" u="none" strike="noStrike" dirty="0" err="1">
                <a:solidFill>
                  <a:srgbClr val="000000"/>
                </a:solidFill>
                <a:ea typeface="Pretendard Light"/>
              </a:rPr>
              <a:t>블랙스팟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)**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도출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각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 err="1">
                <a:solidFill>
                  <a:srgbClr val="000000"/>
                </a:solidFill>
                <a:ea typeface="Pretendard Light"/>
              </a:rPr>
              <a:t>블랙스팟에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위험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원인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리포트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제공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예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교차로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시야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미확보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과속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유도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구조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급경사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우선순위에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따라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단계별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대응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전략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가능</a:t>
            </a:r>
          </a:p>
          <a:p>
            <a:pPr lvl="0" algn="ctr">
              <a:lnSpc>
                <a:spcPct val="1161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708400" y="2463800"/>
            <a:ext cx="476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1. </a:t>
            </a:r>
            <a:r>
              <a:rPr lang="ko-KR" altLang="en-US" sz="2800" dirty="0">
                <a:solidFill>
                  <a:srgbClr val="11359A"/>
                </a:solidFill>
                <a:latin typeface="Pretendard ExtraBold"/>
                <a:ea typeface="Pretendard ExtraBold"/>
              </a:rPr>
              <a:t>차량 </a:t>
            </a:r>
            <a:r>
              <a:rPr lang="en-US" altLang="ko-KR" sz="2800" dirty="0">
                <a:solidFill>
                  <a:srgbClr val="11359A"/>
                </a:solidFill>
                <a:latin typeface="Pretendard ExtraBold"/>
                <a:ea typeface="Pretendard ExtraBold"/>
              </a:rPr>
              <a:t>IoT </a:t>
            </a:r>
            <a:r>
              <a:rPr lang="ko-KR" altLang="en-US" sz="2800" dirty="0">
                <a:solidFill>
                  <a:srgbClr val="11359A"/>
                </a:solidFill>
                <a:latin typeface="Pretendard ExtraBold"/>
                <a:ea typeface="Pretendard ExtraBold"/>
              </a:rPr>
              <a:t>기반 주행 데이터 수집</a:t>
            </a:r>
            <a:endParaRPr lang="ko-KR" sz="2800" b="0" i="0" u="none" strike="noStrike" dirty="0">
              <a:solidFill>
                <a:srgbClr val="11359A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900" y="22733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1" name="TextBox 11"/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11359A"/>
                </a:solidFill>
                <a:latin typeface="Oswald SemiBold"/>
              </a:rPr>
              <a:t>MIRI</a:t>
            </a:r>
            <a:r>
              <a:rPr lang="en-US" sz="2400" b="0" i="0" u="none" strike="noStrike">
                <a:solidFill>
                  <a:srgbClr val="000000"/>
                </a:solidFill>
                <a:latin typeface="Oswald SemiBold"/>
              </a:rPr>
              <a:t>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93400" y="2933700"/>
            <a:ext cx="5524500" cy="273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sz="2200" dirty="0"/>
          </a:p>
          <a:p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민간 데이터 기반 사고 위험 예측 알림 시스템을 </a:t>
            </a:r>
            <a:r>
              <a:rPr lang="ko-KR" altLang="en-US" sz="2200" dirty="0" err="1">
                <a:latin typeface="Pretendard Light" panose="020B0600000101010101" charset="-127"/>
                <a:ea typeface="Pretendard Light" panose="020B0600000101010101" charset="-127"/>
              </a:rPr>
              <a:t>국토부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도로공사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지자체 등에 제안 가능</a:t>
            </a:r>
          </a:p>
          <a:p>
            <a:endParaRPr lang="en-US" altLang="ko-KR" sz="22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공공 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ITS(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지능형 교통시스템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)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와 연동하여</a:t>
            </a:r>
            <a:b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실시간 경고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전광판 안내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우회 경로 제공 가능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82200" y="2552700"/>
            <a:ext cx="5029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2. </a:t>
            </a:r>
            <a:r>
              <a:rPr lang="ko-KR" altLang="en-US" sz="2800" b="0" i="0" u="none" strike="noStrike" dirty="0">
                <a:solidFill>
                  <a:srgbClr val="11359A"/>
                </a:solidFill>
                <a:latin typeface="Pretendard ExtraBold"/>
                <a:ea typeface="Pretendard ExtraBold"/>
              </a:rPr>
              <a:t>정책 연계형 예보 시스템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124499"/>
              </a:lnSpc>
            </a:pPr>
            <a:endParaRPr lang="en-US" sz="2800" b="0" i="0" u="none" strike="noStrike" dirty="0">
              <a:solidFill>
                <a:srgbClr val="11359A"/>
              </a:solidFill>
              <a:latin typeface="Pretendard Extra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37100" y="6223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핵심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기</a:t>
            </a:r>
            <a:r>
              <a:rPr lang="ko-KR" altLang="en-US" sz="6000" b="0" i="0" u="none" strike="noStrike" spc="-100" dirty="0">
                <a:solidFill>
                  <a:srgbClr val="11359A"/>
                </a:solidFill>
                <a:ea typeface="Pretendard Bold"/>
              </a:rPr>
              <a:t>능 </a:t>
            </a:r>
            <a:r>
              <a:rPr lang="en-US" alt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– </a:t>
            </a:r>
            <a:r>
              <a:rPr lang="ko-KR" altLang="en-US" sz="6000" b="0" i="0" u="none" strike="noStrike" spc="-100" dirty="0">
                <a:solidFill>
                  <a:srgbClr val="11359A"/>
                </a:solidFill>
                <a:ea typeface="Pretendard Bold"/>
              </a:rPr>
              <a:t>예측 중심 </a:t>
            </a:r>
            <a:endParaRPr lang="en-US" altLang="ko-KR" sz="6000" b="0" i="0" u="none" strike="noStrike" spc="-100" dirty="0">
              <a:solidFill>
                <a:srgbClr val="11359A"/>
              </a:solidFill>
              <a:ea typeface="Pretendard Bold"/>
            </a:endParaRPr>
          </a:p>
          <a:p>
            <a:pPr lvl="0" algn="ctr">
              <a:lnSpc>
                <a:spcPct val="83000"/>
              </a:lnSpc>
            </a:pPr>
            <a:r>
              <a:rPr lang="ko-KR" altLang="en-US" sz="6000" b="0" i="0" u="none" strike="noStrike" spc="-100" dirty="0">
                <a:solidFill>
                  <a:srgbClr val="11359A"/>
                </a:solidFill>
                <a:ea typeface="Pretendard Bold"/>
              </a:rPr>
              <a:t>사전 위협 대응 체계 구축</a:t>
            </a:r>
            <a:endParaRPr lang="ko-KR" sz="6000" b="0" i="0" u="none" strike="noStrike" spc="-100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300" y="63373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7" name="TextBox 17"/>
          <p:cNvSpPr txBox="1"/>
          <p:nvPr/>
        </p:nvSpPr>
        <p:spPr>
          <a:xfrm>
            <a:off x="10502900" y="6896100"/>
            <a:ext cx="58039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AI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예측 결과를 기반으로</a:t>
            </a:r>
            <a:b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도로 행정기관의 정책 기획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·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예산 배분 판단에 기여</a:t>
            </a:r>
          </a:p>
          <a:p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예측 결과 리포트 제공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→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“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공공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-</a:t>
            </a:r>
            <a:r>
              <a:rPr lang="ko-KR" altLang="en-US" sz="2400" b="1" dirty="0">
                <a:latin typeface="Pretendard Light" panose="020B0600000101010101" charset="-127"/>
                <a:ea typeface="Pretendard Light" panose="020B0600000101010101" charset="-127"/>
              </a:rPr>
              <a:t>민간 협업형 안전 관리 체계 실현</a:t>
            </a:r>
            <a:r>
              <a:rPr lang="en-US" altLang="ko-KR" sz="2400" b="1" dirty="0">
                <a:latin typeface="Pretendard Light" panose="020B0600000101010101" charset="-127"/>
                <a:ea typeface="Pretendard Light" panose="020B0600000101010101" charset="-127"/>
              </a:rPr>
              <a:t>”</a:t>
            </a:r>
            <a:endParaRPr lang="ko-KR" altLang="en-US" sz="2400" b="1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0" y="6362700"/>
            <a:ext cx="3873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4.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맞춤형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안전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대응</a:t>
            </a: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안내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63373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0" name="TextBox 20"/>
          <p:cNvSpPr txBox="1"/>
          <p:nvPr/>
        </p:nvSpPr>
        <p:spPr>
          <a:xfrm>
            <a:off x="3771900" y="7734300"/>
            <a:ext cx="5524500" cy="234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블랙아이스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장마철 빗길 등 계절별 사고 유형 반영 지역별 사고 조건 분석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:</a:t>
            </a:r>
          </a:p>
          <a:p>
            <a:b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“○○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지점은 눈 내린 날 아침시간대 사고율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3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배 증가” 등 선제적 도로 대응 조치 기반 마련</a:t>
            </a:r>
            <a:b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(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예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400" dirty="0" err="1">
                <a:latin typeface="Pretendard Light" panose="020B0600000101010101" charset="-127"/>
                <a:ea typeface="Pretendard Light" panose="020B0600000101010101" charset="-127"/>
              </a:rPr>
              <a:t>제설제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사전 살포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감속 </a:t>
            </a:r>
            <a:r>
              <a:rPr lang="ko-KR" altLang="en-US" sz="2400" dirty="0" err="1">
                <a:latin typeface="Pretendard Light" panose="020B0600000101010101" charset="-127"/>
                <a:ea typeface="Pretendard Light" panose="020B0600000101010101" charset="-127"/>
              </a:rPr>
              <a:t>경고판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 설치 등</a:t>
            </a: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581400" y="6286500"/>
            <a:ext cx="48387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3. </a:t>
            </a:r>
            <a:r>
              <a:rPr lang="ko-KR" altLang="en-US" sz="2800" dirty="0">
                <a:solidFill>
                  <a:srgbClr val="11359A"/>
                </a:solidFill>
                <a:latin typeface="Pretendard ExtraBold"/>
                <a:ea typeface="Pretendard ExtraBold"/>
              </a:rPr>
              <a:t>지역별</a:t>
            </a:r>
            <a:r>
              <a:rPr lang="en-US" altLang="ko-KR" sz="2800" dirty="0">
                <a:solidFill>
                  <a:srgbClr val="11359A"/>
                </a:solidFill>
                <a:latin typeface="Pretendard ExtraBold"/>
                <a:ea typeface="Pretendard ExtraBold"/>
              </a:rPr>
              <a:t>, </a:t>
            </a:r>
            <a:r>
              <a:rPr lang="ko-KR" altLang="en-US" sz="2800" dirty="0">
                <a:solidFill>
                  <a:srgbClr val="11359A"/>
                </a:solidFill>
                <a:latin typeface="Pretendard ExtraBold"/>
                <a:ea typeface="Pretendard ExtraBold"/>
              </a:rPr>
              <a:t>계절별 위험 패턴 분석</a:t>
            </a:r>
            <a:endParaRPr lang="ko-KR" sz="2800" b="0" i="0" u="none" strike="noStrike" dirty="0">
              <a:solidFill>
                <a:srgbClr val="11359A"/>
              </a:solidFill>
              <a:ea typeface="Pretendard ExtraBold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300" y="2336800"/>
            <a:ext cx="6134100" cy="381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3" name="TextBox 23"/>
          <p:cNvSpPr txBox="1"/>
          <p:nvPr/>
        </p:nvSpPr>
        <p:spPr>
          <a:xfrm>
            <a:off x="3657600" y="3543300"/>
            <a:ext cx="59817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실제 물류 운송데이터 와 공공기관의 통계를 </a:t>
            </a:r>
            <a:endParaRPr lang="en-US" altLang="ko-KR" sz="22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융합하여 시공간 기반 사고 확률 예측 모델 개발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2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예시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:</a:t>
            </a:r>
            <a:b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en-US" altLang="ko-KR" sz="1900" dirty="0">
                <a:latin typeface="Pretendard Light" panose="020B0600000101010101" charset="-127"/>
                <a:ea typeface="Pretendard Light" panose="020B0600000101010101" charset="-127"/>
              </a:rPr>
              <a:t>“</a:t>
            </a:r>
            <a:r>
              <a:rPr lang="ko-KR" altLang="en-US" sz="1900" dirty="0">
                <a:latin typeface="Pretendard Light" panose="020B0600000101010101" charset="-127"/>
                <a:ea typeface="Pretendard Light" panose="020B0600000101010101" charset="-127"/>
              </a:rPr>
              <a:t>화요일 오전 </a:t>
            </a:r>
            <a:r>
              <a:rPr lang="en-US" altLang="ko-KR" sz="1900" dirty="0">
                <a:latin typeface="Pretendard Light" panose="020B0600000101010101" charset="-127"/>
                <a:ea typeface="Pretendard Light" panose="020B0600000101010101" charset="-127"/>
              </a:rPr>
              <a:t>7~9</a:t>
            </a:r>
            <a:r>
              <a:rPr lang="ko-KR" altLang="en-US" sz="1900" dirty="0">
                <a:latin typeface="Pretendard Light" panose="020B0600000101010101" charset="-127"/>
                <a:ea typeface="Pretendard Light" panose="020B0600000101010101" charset="-127"/>
              </a:rPr>
              <a:t>시 </a:t>
            </a:r>
            <a:r>
              <a:rPr lang="en-US" altLang="ko-KR" sz="1900" dirty="0">
                <a:latin typeface="Pretendard Light" panose="020B0600000101010101" charset="-127"/>
                <a:ea typeface="Pretendard Light" panose="020B0600000101010101" charset="-127"/>
              </a:rPr>
              <a:t>/ </a:t>
            </a:r>
            <a:r>
              <a:rPr lang="ko-KR" altLang="en-US" sz="1900" dirty="0">
                <a:latin typeface="Pretendard Light" panose="020B0600000101010101" charset="-127"/>
                <a:ea typeface="Pretendard Light" panose="020B0600000101010101" charset="-127"/>
              </a:rPr>
              <a:t>강수량 </a:t>
            </a:r>
            <a:r>
              <a:rPr lang="en-US" altLang="ko-KR" sz="1900" dirty="0">
                <a:latin typeface="Pretendard Light" panose="020B0600000101010101" charset="-127"/>
                <a:ea typeface="Pretendard Light" panose="020B0600000101010101" charset="-127"/>
              </a:rPr>
              <a:t>10mm </a:t>
            </a:r>
            <a:r>
              <a:rPr lang="ko-KR" altLang="en-US" sz="1900" dirty="0">
                <a:latin typeface="Pretendard Light" panose="020B0600000101010101" charset="-127"/>
                <a:ea typeface="Pretendard Light" panose="020B0600000101010101" charset="-127"/>
              </a:rPr>
              <a:t>이상 </a:t>
            </a:r>
            <a:r>
              <a:rPr lang="en-US" altLang="ko-KR" sz="1900" dirty="0">
                <a:latin typeface="Pretendard Light" panose="020B0600000101010101" charset="-127"/>
                <a:ea typeface="Pretendard Light" panose="020B0600000101010101" charset="-127"/>
              </a:rPr>
              <a:t>/ </a:t>
            </a:r>
            <a:r>
              <a:rPr lang="ko-KR" altLang="en-US" sz="1900" dirty="0">
                <a:latin typeface="Pretendard Light" panose="020B0600000101010101" charset="-127"/>
                <a:ea typeface="Pretendard Light" panose="020B0600000101010101" charset="-127"/>
              </a:rPr>
              <a:t>국도 </a:t>
            </a:r>
            <a:r>
              <a:rPr lang="en-US" altLang="ko-KR" sz="1900" dirty="0">
                <a:latin typeface="Pretendard Light" panose="020B0600000101010101" charset="-127"/>
                <a:ea typeface="Pretendard Light" panose="020B0600000101010101" charset="-127"/>
              </a:rPr>
              <a:t>3</a:t>
            </a:r>
            <a:r>
              <a:rPr lang="ko-KR" altLang="en-US" sz="1900" dirty="0">
                <a:latin typeface="Pretendard Light" panose="020B0600000101010101" charset="-127"/>
                <a:ea typeface="Pretendard Light" panose="020B0600000101010101" charset="-127"/>
              </a:rPr>
              <a:t>호선 </a:t>
            </a:r>
            <a:r>
              <a:rPr lang="en-US" altLang="ko-KR" sz="1900" dirty="0">
                <a:latin typeface="Pretendard Light" panose="020B0600000101010101" charset="-127"/>
                <a:ea typeface="Pretendard Light" panose="020B0600000101010101" charset="-127"/>
              </a:rPr>
              <a:t>A</a:t>
            </a:r>
            <a:r>
              <a:rPr lang="ko-KR" altLang="en-US" sz="1900" dirty="0">
                <a:latin typeface="Pretendard Light" panose="020B0600000101010101" charset="-127"/>
                <a:ea typeface="Pretendard Light" panose="020B0600000101010101" charset="-127"/>
              </a:rPr>
              <a:t>지점 </a:t>
            </a:r>
            <a:endParaRPr lang="en-US" altLang="ko-KR" sz="19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→사고 발생 확률 </a:t>
            </a:r>
            <a:r>
              <a:rPr lang="en-US" altLang="ko-KR" sz="2200" dirty="0">
                <a:latin typeface="Pretendard Light" panose="020B0600000101010101" charset="-127"/>
                <a:ea typeface="Pretendard Light" panose="020B0600000101010101" charset="-127"/>
              </a:rPr>
              <a:t>2.3</a:t>
            </a:r>
            <a:r>
              <a:rPr lang="ko-KR" altLang="en-US" sz="2200" dirty="0">
                <a:latin typeface="Pretendard Light" panose="020B0600000101010101" charset="-127"/>
                <a:ea typeface="Pretendard Light" panose="020B0600000101010101" charset="-127"/>
              </a:rPr>
              <a:t>배 증가”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08400" y="2463800"/>
            <a:ext cx="476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 dirty="0">
                <a:solidFill>
                  <a:srgbClr val="11359A"/>
                </a:solidFill>
                <a:latin typeface="Pretendard ExtraBold"/>
              </a:rPr>
              <a:t>1. </a:t>
            </a:r>
            <a:r>
              <a:rPr lang="ko-KR" sz="2800" b="0" i="0" u="none" strike="noStrike" dirty="0">
                <a:solidFill>
                  <a:srgbClr val="11359A"/>
                </a:solidFill>
                <a:ea typeface="Pretendard ExtraBold"/>
              </a:rPr>
              <a:t>사고</a:t>
            </a:r>
            <a:r>
              <a:rPr lang="ko-KR" altLang="en-US" sz="2800" dirty="0">
                <a:solidFill>
                  <a:srgbClr val="11359A"/>
                </a:solidFill>
                <a:ea typeface="Pretendard ExtraBold"/>
              </a:rPr>
              <a:t> 발생 가능성 예측 모델</a:t>
            </a:r>
            <a:endParaRPr lang="ko-KR" sz="2800" b="0" i="0" u="none" strike="noStrike" dirty="0">
              <a:solidFill>
                <a:srgbClr val="11359A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6616700" y="3530600"/>
            <a:ext cx="5054600" cy="504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00" y="3873500"/>
            <a:ext cx="4368800" cy="436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896100" y="3810000"/>
            <a:ext cx="2247900" cy="4483100"/>
          </a:xfrm>
          <a:prstGeom prst="rect">
            <a:avLst/>
          </a:prstGeom>
          <a:effectLst>
            <a:outerShdw blurRad="25057" dist="69021" dir="13500000">
              <a:srgbClr val="000000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-10800000">
            <a:off x="10833100" y="7912100"/>
            <a:ext cx="15240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1671300" y="6045200"/>
            <a:ext cx="6858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833100" y="3975100"/>
            <a:ext cx="1524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7823200"/>
            <a:ext cx="177800" cy="17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9700" y="5969000"/>
            <a:ext cx="177800" cy="17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4114800"/>
            <a:ext cx="177800" cy="177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 rot="10800000">
            <a:off x="5930900" y="7912100"/>
            <a:ext cx="1524000" cy="22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5930900" y="6045200"/>
            <a:ext cx="6858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5930900" y="3975100"/>
            <a:ext cx="1524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366000" y="7823200"/>
            <a:ext cx="177800" cy="17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6540500" y="5969000"/>
            <a:ext cx="177800" cy="177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366000" y="4114800"/>
            <a:ext cx="177800" cy="17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054100" y="7391400"/>
            <a:ext cx="4889500" cy="151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054100" y="5308600"/>
            <a:ext cx="4889500" cy="1511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054100" y="3213100"/>
            <a:ext cx="4889500" cy="151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2344400" y="7391400"/>
            <a:ext cx="4889500" cy="151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2344400" y="5295900"/>
            <a:ext cx="4889500" cy="1511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2344400" y="3213100"/>
            <a:ext cx="4889500" cy="15113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2534900" y="78994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3749"/>
              </a:lnSpc>
            </a:pPr>
            <a:r>
              <a:rPr lang="ko-KR" altLang="en-US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매월 '도로 위험 리포트', 위험 구간 지도</a:t>
            </a:r>
            <a:endParaRPr lang="ko-KR"/>
          </a:p>
          <a:p>
            <a:pPr>
              <a:lnSpc>
                <a:spcPct val="103749"/>
              </a:lnSpc>
            </a:pPr>
            <a:r>
              <a:rPr lang="ko-KR" altLang="en-US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 VMS 알람</a:t>
            </a:r>
            <a:endParaRPr lang="ko-KR"/>
          </a:p>
        </p:txBody>
      </p:sp>
      <p:sp>
        <p:nvSpPr>
          <p:cNvPr id="32" name="TextBox 32"/>
          <p:cNvSpPr txBox="1"/>
          <p:nvPr/>
        </p:nvSpPr>
        <p:spPr>
          <a:xfrm>
            <a:off x="12534900" y="74422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결과 제공 형태</a:t>
            </a:r>
            <a:endParaRPr lang="ko-KR" altLang="en-US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534900" y="58166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3749"/>
              </a:lnSpc>
            </a:pPr>
            <a:r>
              <a:rPr lang="ko-KR" altLang="en-US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국도 및 일부 고속도로 중심, 차량 종류 구분 없음</a:t>
            </a:r>
            <a:endParaRPr lang="ko-KR" altLang="en-US" sz="1800" b="0" i="0" u="none" strike="noStrike">
              <a:solidFill>
                <a:srgbClr val="000000"/>
              </a:solidFill>
              <a:latin typeface="Calibri"/>
              <a:ea typeface="Pretendard Light"/>
              <a:cs typeface="Calibri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534900" y="53467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대상 범위</a:t>
            </a:r>
            <a:endParaRPr lang="en-US" altLang="ko-KR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534900" y="37211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3749"/>
              </a:lnSpc>
            </a:pPr>
            <a:r>
              <a:rPr lang="ko-KR" altLang="en-US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도로 구간별 사고 위험도 분석 및 개선 우선순위 제시</a:t>
            </a:r>
            <a:endParaRPr lang="ko-KR" sz="1800" b="0" i="0" u="none" strike="noStrike">
              <a:solidFill>
                <a:srgbClr val="000000"/>
              </a:solidFill>
              <a:latin typeface="Calibri"/>
              <a:ea typeface="Pretendard Light"/>
              <a:cs typeface="Calibri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534900" y="32639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목적</a:t>
            </a:r>
            <a:endParaRPr lang="en-US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44600" y="78994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3749"/>
              </a:lnSpc>
            </a:pPr>
            <a:r>
              <a:rPr lang="ko-KR" altLang="en-US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GIS 위험 지도, 표준 안전 경로</a:t>
            </a:r>
            <a:endParaRPr lang="ko-KR"/>
          </a:p>
          <a:p>
            <a:pPr>
              <a:lnSpc>
                <a:spcPct val="103749"/>
              </a:lnSpc>
            </a:pPr>
            <a:r>
              <a:rPr lang="ko-KR" altLang="en-US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예방 가이드라인, 위험 사전 알림</a:t>
            </a:r>
            <a:endParaRPr lang="ko-KR"/>
          </a:p>
        </p:txBody>
      </p:sp>
      <p:sp>
        <p:nvSpPr>
          <p:cNvPr id="38" name="TextBox 38"/>
          <p:cNvSpPr txBox="1"/>
          <p:nvPr/>
        </p:nvSpPr>
        <p:spPr>
          <a:xfrm>
            <a:off x="1244600" y="74422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결과 제공 형태</a:t>
            </a:r>
            <a:endParaRPr lang="ko-KR" altLang="en-US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44600" y="58166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3749"/>
              </a:lnSpc>
            </a:pPr>
            <a:r>
              <a:rPr lang="ko-KR" altLang="en-US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CJ 보유 화물/택배 차량 중심, 사고에 취약한 구간과 유형 특화</a:t>
            </a:r>
            <a:endParaRPr lang="ko-KR" altLang="en-US" sz="1800" b="0" i="0" u="none" strike="noStrike">
              <a:solidFill>
                <a:srgbClr val="000000"/>
              </a:solidFill>
              <a:latin typeface="Calibri"/>
              <a:ea typeface="Pretendard Light"/>
              <a:cs typeface="Calibri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44600" y="53594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대상 범위</a:t>
            </a:r>
            <a:endParaRPr lang="ko-KR" altLang="en-US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244600" y="37211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3749"/>
              </a:lnSpc>
            </a:pPr>
            <a:r>
              <a:rPr lang="ko-KR" altLang="en-US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물류 운송 중 사고 예방과 </a:t>
            </a:r>
            <a:r>
              <a:rPr lang="ko-KR" altLang="en-US" err="1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정시성</a:t>
            </a:r>
            <a:r>
              <a:rPr lang="ko-KR" altLang="en-US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 확보, </a:t>
            </a:r>
            <a:r>
              <a:rPr lang="ko-KR" altLang="en-US" err="1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운송사</a:t>
            </a:r>
            <a:r>
              <a:rPr lang="ko-KR" altLang="en-US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 내부 정책 및 정부 제안까지 </a:t>
            </a:r>
            <a:r>
              <a:rPr lang="ko-KR" altLang="en-US" err="1">
                <a:solidFill>
                  <a:srgbClr val="000000"/>
                </a:solidFill>
                <a:latin typeface="Calibri"/>
                <a:ea typeface="Pretendard Light"/>
                <a:cs typeface="Calibri"/>
              </a:rPr>
              <a:t>연게</a:t>
            </a:r>
            <a:endParaRPr lang="ko-KR" altLang="en-US" sz="1800" b="0" i="0" u="none" strike="noStrike" err="1">
              <a:solidFill>
                <a:srgbClr val="000000"/>
              </a:solidFill>
              <a:latin typeface="Calibri"/>
              <a:ea typeface="Pretendard Light"/>
              <a:cs typeface="Calibri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44600" y="32639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목적</a:t>
            </a:r>
            <a:endParaRPr lang="ko-KR" altLang="en-US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156700" y="5753100"/>
            <a:ext cx="1968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200" b="0" i="0" u="none" strike="noStrike" spc="100">
                <a:solidFill>
                  <a:srgbClr val="FFFFFF"/>
                </a:solidFill>
                <a:ea typeface="Pretendard SemiBold"/>
              </a:rPr>
              <a:t>경쟁사</a:t>
            </a:r>
          </a:p>
          <a:p>
            <a:pPr algn="ctr">
              <a:lnSpc>
                <a:spcPct val="107898"/>
              </a:lnSpc>
            </a:pPr>
            <a:r>
              <a:rPr lang="ko-KR" sz="3200" spc="100" err="1">
                <a:solidFill>
                  <a:srgbClr val="FFFFFF"/>
                </a:solidFill>
                <a:ea typeface="+mn-lt"/>
                <a:cs typeface="+mn-lt"/>
              </a:rPr>
              <a:t>T-Safer</a:t>
            </a:r>
            <a:endParaRPr lang="ko-KR" err="1"/>
          </a:p>
        </p:txBody>
      </p:sp>
      <p:sp>
        <p:nvSpPr>
          <p:cNvPr id="44" name="TextBox 44"/>
          <p:cNvSpPr txBox="1"/>
          <p:nvPr/>
        </p:nvSpPr>
        <p:spPr>
          <a:xfrm>
            <a:off x="7086600" y="5676900"/>
            <a:ext cx="2032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4000" b="0" i="0" u="none" strike="noStrike" spc="200">
                <a:solidFill>
                  <a:srgbClr val="FFFFFF"/>
                </a:solidFill>
                <a:ea typeface="Pretendard SemiBold"/>
              </a:rPr>
              <a:t>자사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064000" y="19050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자사</a:t>
            </a:r>
            <a:r>
              <a:rPr lang="en-US" altLang="ko-KR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vs 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T-Safer</a:t>
            </a:r>
            <a:endParaRPr lang="en-US" altLang="ko-KR" sz="20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경쟁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서비스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차별화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  <a:ea typeface="Pretendard Bold"/>
              </a:rPr>
              <a:t>17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  <a:ea typeface="Pretendard Bold"/>
            </a:endParaRPr>
          </a:p>
        </p:txBody>
      </p:sp>
      <p:sp>
        <p:nvSpPr>
          <p:cNvPr id="49" name="TextBox 17">
            <a:extLst>
              <a:ext uri="{FF2B5EF4-FFF2-40B4-BE49-F238E27FC236}">
                <a16:creationId xmlns:a16="http://schemas.microsoft.com/office/drawing/2014/main" id="{42223A07-7281-85E2-3385-B11920708861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08800" y="8369300"/>
            <a:ext cx="4457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sz="2400" dirty="0" err="1">
                <a:solidFill>
                  <a:srgbClr val="000000"/>
                </a:solidFill>
                <a:ea typeface="Pretendard Bold"/>
              </a:rPr>
              <a:t>에이블스쿨</a:t>
            </a:r>
            <a:r>
              <a:rPr lang="ko-KR" sz="24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a typeface="Pretendard Bold"/>
              </a:rPr>
              <a:t>DX</a:t>
            </a:r>
            <a:r>
              <a:rPr lang="ko-KR" sz="2400" dirty="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a typeface="Pretendard Bold"/>
              </a:rPr>
              <a:t>11반 27조</a:t>
            </a:r>
            <a:endParaRPr lang="en-US" altLang="ko-KR" sz="2400" b="0" i="0" u="none" strike="noStrike" dirty="0">
              <a:solidFill>
                <a:srgbClr val="000000"/>
              </a:solidFill>
              <a:ea typeface="Pretendard Bold"/>
              <a:cs typeface="Calibr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000000"/>
                </a:solidFill>
                <a:latin typeface="Pretendard Bold"/>
              </a:rPr>
              <a:t>E</a:t>
            </a:r>
            <a:r>
              <a:rPr lang="en-US" sz="89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  <a:r>
              <a:rPr lang="en-US" sz="14700" b="0" i="0" u="none" strike="noStrike" spc="200">
                <a:solidFill>
                  <a:srgbClr val="000000"/>
                </a:solidFill>
                <a:latin typeface="Pretendard Bold"/>
              </a:rPr>
              <a:t>O</a:t>
            </a:r>
            <a:r>
              <a:rPr lang="en-US" sz="89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  <a:r>
              <a:rPr lang="en-US" sz="14700" b="0" i="0" u="none" strike="noStrike" spc="200">
                <a:solidFill>
                  <a:srgbClr val="000000"/>
                </a:solidFill>
                <a:latin typeface="Pretendard Bold"/>
              </a:rPr>
              <a:t>D</a:t>
            </a:r>
            <a:r>
              <a:rPr lang="en-US" sz="89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0" y="3632200"/>
            <a:ext cx="10172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500">
                <a:solidFill>
                  <a:srgbClr val="11359A"/>
                </a:solidFill>
                <a:latin typeface="Pretendard Bold"/>
              </a:rPr>
              <a:t>T</a:t>
            </a:r>
            <a:r>
              <a:rPr lang="en-US" sz="2600" b="0" i="0" u="none" strike="noStrike" spc="500">
                <a:solidFill>
                  <a:srgbClr val="000000"/>
                </a:solidFill>
                <a:latin typeface="Pretendard Light"/>
              </a:rPr>
              <a:t>HANKS</a:t>
            </a:r>
            <a:r>
              <a:rPr lang="en-US" sz="2600" b="0" i="0" u="none" strike="noStrike" spc="500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en-US" sz="2600" b="0" i="0" u="none" strike="noStrike" spc="500">
                <a:solidFill>
                  <a:srgbClr val="11359A"/>
                </a:solidFill>
                <a:latin typeface="Pretendard Bold"/>
              </a:rPr>
              <a:t>F</a:t>
            </a:r>
            <a:r>
              <a:rPr lang="en-US" sz="2600" b="0" i="0" u="none" strike="noStrike" spc="500">
                <a:solidFill>
                  <a:srgbClr val="000000"/>
                </a:solidFill>
                <a:latin typeface="Pretendard Light"/>
              </a:rPr>
              <a:t>OR</a:t>
            </a:r>
            <a:r>
              <a:rPr lang="en-US" sz="2600" b="0" i="0" u="none" strike="noStrike" spc="500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en-US" sz="2600" b="0" i="0" u="none" strike="noStrike" spc="500">
                <a:solidFill>
                  <a:srgbClr val="11359A"/>
                </a:solidFill>
                <a:latin typeface="Pretendard Bold"/>
              </a:rPr>
              <a:t>W</a:t>
            </a:r>
            <a:r>
              <a:rPr lang="en-US" sz="2600" b="0" i="0" u="none" strike="noStrike" spc="500">
                <a:solidFill>
                  <a:srgbClr val="000000"/>
                </a:solidFill>
                <a:latin typeface="Pretendard Light"/>
              </a:rPr>
              <a:t>ATCHING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0ABBFB42-934C-E7C1-C7EA-30D2BA8C0CC0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10388600" y="6235700"/>
            <a:ext cx="41910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7048500" y="6235700"/>
            <a:ext cx="41910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3708400" y="6235700"/>
            <a:ext cx="4191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992100" y="7023100"/>
            <a:ext cx="2743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경쟁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차별화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항목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36100" y="6972300"/>
            <a:ext cx="27686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제안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정보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-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사용자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관점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인프라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관점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4.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핵심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장표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99200" y="6997700"/>
            <a:ext cx="23876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제안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목적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제안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범위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기대효과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59100" y="6997700"/>
            <a:ext cx="23876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제안사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일반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현황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제안사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내용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제안사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강점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92100" y="60960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경쟁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서비스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차별점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520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제안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서비스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99200" y="6121400"/>
            <a:ext cx="1765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제안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591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제안사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소개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921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520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992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591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02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78AAC05E-E858-971E-5FE3-5A843EC2E95C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7975600"/>
            <a:ext cx="901700" cy="90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00" y="6756400"/>
            <a:ext cx="9017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300" y="5537200"/>
            <a:ext cx="9017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0300" y="4318000"/>
            <a:ext cx="901700" cy="90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3086100"/>
            <a:ext cx="901700" cy="901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4500" y="4076700"/>
            <a:ext cx="3810000" cy="3810000"/>
          </a:xfrm>
          <a:prstGeom prst="rect">
            <a:avLst/>
          </a:prstGeom>
          <a:effectLst>
            <a:outerShdw blurRad="126498" dist="87923" dir="2700000">
              <a:srgbClr val="000000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4500" y="4076700"/>
            <a:ext cx="3810000" cy="3810000"/>
          </a:xfrm>
          <a:prstGeom prst="rect">
            <a:avLst/>
          </a:prstGeom>
          <a:effectLst>
            <a:outerShdw blurRad="126498" dist="87923" dir="13500000">
              <a:srgbClr val="FFFFFF">
                <a:alpha val="3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3411" y="4761523"/>
            <a:ext cx="2400300" cy="2400300"/>
          </a:xfrm>
          <a:prstGeom prst="rect">
            <a:avLst/>
          </a:prstGeom>
          <a:ln>
            <a:noFill/>
          </a:ln>
        </p:spPr>
      </p:pic>
      <p:sp>
        <p:nvSpPr>
          <p:cNvPr id="17" name="TextBox 17"/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9750854" y="8147223"/>
            <a:ext cx="8270788" cy="7983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ko-KR" altLang="en-US" sz="2000">
                <a:solidFill>
                  <a:srgbClr val="9E9E9E"/>
                </a:solidFill>
                <a:latin typeface="Pretendard Bold"/>
                <a:ea typeface="Pretendard Bold"/>
              </a:rPr>
              <a:t>ESG와 친환경을 주도하는 운송 기업</a:t>
            </a:r>
            <a:endParaRPr lang="ko-KR" altLang="en-US" sz="2000" b="0" i="0" u="none" strike="noStrike">
              <a:solidFill>
                <a:srgbClr val="9E9E9E"/>
              </a:solidFill>
              <a:latin typeface="Pretendard Bold"/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전기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·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수소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 err="1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배송차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도입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확대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,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탄소배출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저감형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운영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모델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구축</a:t>
            </a:r>
            <a:endParaRPr lang="en-US" altLang="ko-KR">
              <a:solidFill>
                <a:srgbClr val="000000"/>
              </a:solidFill>
              <a:latin typeface="Calibri"/>
              <a:ea typeface="Calibri"/>
              <a:cs typeface="+mn-lt"/>
            </a:endParaRPr>
          </a:p>
          <a:p>
            <a:pPr>
              <a:lnSpc>
                <a:spcPct val="116199"/>
              </a:lnSpc>
            </a:pP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지속가능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경영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실천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,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사회적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가치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창출에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앞장서는 기업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64600" y="8140700"/>
            <a:ext cx="622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spc="-200">
                <a:solidFill>
                  <a:srgbClr val="9E9E9E"/>
                </a:solidFill>
                <a:latin typeface="Pretendard ExtraBold"/>
              </a:rPr>
              <a:t>5</a:t>
            </a:r>
            <a:endParaRPr lang="en-US" sz="3000" b="0" i="0" u="none" strike="noStrike" spc="-200">
              <a:solidFill>
                <a:srgbClr val="9E9E9E"/>
              </a:solidFill>
              <a:latin typeface="Pretendard ExtraBold"/>
              <a:ea typeface="Pretendard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53600" y="6819900"/>
            <a:ext cx="7467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ko-KR" altLang="en-US" sz="2000">
                <a:solidFill>
                  <a:srgbClr val="595959"/>
                </a:solidFill>
                <a:latin typeface="Pretendard Bold"/>
                <a:ea typeface="Pretendard Bold"/>
              </a:rPr>
              <a:t>공공과 협력하는 기업</a:t>
            </a:r>
            <a:endParaRPr lang="en-US" altLang="ko-KR" sz="2000" b="0" i="0" u="none" strike="noStrike">
              <a:solidFill>
                <a:srgbClr val="595959"/>
              </a:solidFill>
              <a:latin typeface="Pretendard Bold"/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정부기관과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자율주행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실증사업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,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디지털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물류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플랫폼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고도화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사업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Pretendard Light"/>
                <a:ea typeface="Pretendard Light"/>
                <a:cs typeface="+mn-lt"/>
              </a:rPr>
              <a:t>참여</a:t>
            </a:r>
            <a:endParaRPr lang="en-US" err="1"/>
          </a:p>
        </p:txBody>
      </p:sp>
      <p:sp>
        <p:nvSpPr>
          <p:cNvPr id="21" name="TextBox 21"/>
          <p:cNvSpPr txBox="1"/>
          <p:nvPr/>
        </p:nvSpPr>
        <p:spPr>
          <a:xfrm>
            <a:off x="8813800" y="6921500"/>
            <a:ext cx="711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spc="-200">
                <a:solidFill>
                  <a:srgbClr val="595959"/>
                </a:solidFill>
                <a:latin typeface="Pretendard ExtraBold"/>
                <a:ea typeface="Pretendard ExtraBold"/>
              </a:rPr>
              <a:t>4</a:t>
            </a:r>
            <a:endParaRPr lang="en-US" sz="3000" b="0" i="0" u="none" strike="noStrike" spc="-200">
              <a:solidFill>
                <a:srgbClr val="595959"/>
              </a:solidFill>
              <a:latin typeface="Pretendard ExtraBold"/>
              <a:ea typeface="Pretendard Extra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66300" y="5600700"/>
            <a:ext cx="7467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ko-KR" altLang="en-US" sz="2000">
                <a:solidFill>
                  <a:srgbClr val="9FA9D8"/>
                </a:solidFill>
                <a:latin typeface="Pretendard Bold"/>
                <a:ea typeface="Pretendard Bold"/>
              </a:rPr>
              <a:t>글로벌로 뻗어나가는 대한민국 대표 운송 기업</a:t>
            </a:r>
            <a:endParaRPr lang="ko-KR" altLang="en-US" sz="2000" b="0" i="0" u="none" strike="noStrike">
              <a:solidFill>
                <a:srgbClr val="9FA9D8"/>
              </a:solidFill>
              <a:latin typeface="Pretendard Bold"/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</a:rPr>
              <a:t>미국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</a:rPr>
              <a:t>인도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</a:rPr>
              <a:t>등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</a:rPr>
              <a:t>글로벌</a:t>
            </a:r>
            <a:r>
              <a:rPr lang="en-US" altLang="ko-KR" sz="2000">
                <a:solidFill>
                  <a:srgbClr val="000000"/>
                </a:solidFill>
                <a:latin typeface="Pretendard Light"/>
                <a:ea typeface="Pretendard Light"/>
              </a:rPr>
              <a:t> W&amp;D </a:t>
            </a:r>
            <a:r>
              <a:rPr lang="en-US" altLang="ko-KR" sz="2000" err="1">
                <a:solidFill>
                  <a:srgbClr val="000000"/>
                </a:solidFill>
                <a:latin typeface="Pretendard Light"/>
                <a:ea typeface="Pretendard Light"/>
              </a:rPr>
              <a:t>거점</a:t>
            </a:r>
            <a:r>
              <a:rPr lang="en-US" altLang="ko-KR" sz="200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en-US" altLang="ko-KR" sz="2000" err="1">
                <a:solidFill>
                  <a:srgbClr val="000000"/>
                </a:solidFill>
                <a:latin typeface="Pretendard Light"/>
                <a:ea typeface="Pretendard Light"/>
              </a:rPr>
              <a:t>확보</a:t>
            </a:r>
            <a:endParaRPr lang="en-US" altLang="ko-KR" sz="2000" b="0" i="0" u="none" strike="noStrike"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826500" y="5702300"/>
            <a:ext cx="711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spc="-200">
                <a:solidFill>
                  <a:srgbClr val="9FA9D8"/>
                </a:solidFill>
                <a:latin typeface="Pretendard ExtraBold"/>
              </a:rPr>
              <a:t>3</a:t>
            </a:r>
            <a:endParaRPr lang="en-US" sz="3000" b="0" i="0" u="none" strike="noStrike" spc="-200">
              <a:solidFill>
                <a:srgbClr val="9FA9D8"/>
              </a:solidFill>
              <a:latin typeface="Pretendard ExtraBold"/>
              <a:ea typeface="Pretendard Extra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66300" y="4381500"/>
            <a:ext cx="7467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ko-KR" altLang="en-US" sz="2000">
                <a:solidFill>
                  <a:srgbClr val="6B7CCD"/>
                </a:solidFill>
                <a:latin typeface="Pretendard Bold"/>
                <a:ea typeface="Pretendard Bold"/>
              </a:rPr>
              <a:t>대한민국 운송업계 1위 기업</a:t>
            </a:r>
            <a:endParaRPr lang="en-US" altLang="ko-KR" sz="2000" b="0" i="0" u="none" strike="noStrike">
              <a:solidFill>
                <a:srgbClr val="6B7CCD"/>
              </a:solidFill>
              <a:latin typeface="Pretendard Bold"/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en-US" sz="2000">
                <a:solidFill>
                  <a:srgbClr val="000000"/>
                </a:solidFill>
                <a:latin typeface="Pretendard Light"/>
              </a:rPr>
              <a:t>23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</a:rPr>
              <a:t>년</a:t>
            </a:r>
            <a:r>
              <a:rPr lang="en-US" sz="2000">
                <a:solidFill>
                  <a:srgbClr val="000000"/>
                </a:solidFill>
                <a:latin typeface="Pretendard Light"/>
              </a:rPr>
              <a:t> 4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</a:rPr>
              <a:t>분기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Pretendard Light"/>
                <a:ea typeface="Pretendard Light"/>
              </a:rPr>
              <a:t>기준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</a:rPr>
              <a:t>물량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</a:rPr>
              <a:t>점유율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</a:rPr>
              <a:t> 32.5%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</a:rPr>
              <a:t>로</a:t>
            </a:r>
            <a:r>
              <a:rPr lang="en-US" sz="2000">
                <a:solidFill>
                  <a:srgbClr val="000000"/>
                </a:solidFill>
                <a:latin typeface="Pretendard Light"/>
                <a:ea typeface="Pretendard Light"/>
              </a:rPr>
              <a:t> 1</a:t>
            </a:r>
            <a:r>
              <a:rPr lang="ko-KR" altLang="en-US" sz="2000">
                <a:solidFill>
                  <a:srgbClr val="000000"/>
                </a:solidFill>
                <a:latin typeface="Pretendard Light"/>
                <a:ea typeface="Pretendard Light"/>
              </a:rPr>
              <a:t>위</a:t>
            </a:r>
            <a:endParaRPr lang="en-US" sz="2000" b="0" i="0" u="none" strike="noStrike"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839200" y="4483100"/>
            <a:ext cx="711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spc="-200">
                <a:solidFill>
                  <a:srgbClr val="6B7CCD"/>
                </a:solidFill>
                <a:latin typeface="Pretendard ExtraBold"/>
                <a:ea typeface="Pretendard ExtraBold"/>
              </a:rPr>
              <a:t>2</a:t>
            </a:r>
            <a:endParaRPr lang="en-US" sz="3000" b="0" i="0" u="none" strike="noStrike" spc="-200">
              <a:solidFill>
                <a:srgbClr val="6B7CCD"/>
              </a:solidFill>
              <a:latin typeface="Pretendard ExtraBold"/>
              <a:ea typeface="Pretendard Extra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766300" y="3162300"/>
            <a:ext cx="7467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en-US" altLang="ko-KR" sz="2000">
                <a:solidFill>
                  <a:srgbClr val="11359A"/>
                </a:solidFill>
                <a:latin typeface="Pretendard Bold"/>
                <a:ea typeface="Pretendard Bold"/>
              </a:rPr>
              <a:t>CJ </a:t>
            </a:r>
            <a:r>
              <a:rPr lang="en-US" altLang="ko-KR" sz="2000" err="1">
                <a:solidFill>
                  <a:srgbClr val="11359A"/>
                </a:solidFill>
                <a:latin typeface="Pretendard Bold"/>
                <a:ea typeface="Pretendard Bold"/>
              </a:rPr>
              <a:t>대한통운</a:t>
            </a:r>
            <a:r>
              <a:rPr lang="en-US" altLang="ko-KR" sz="2000">
                <a:solidFill>
                  <a:srgbClr val="11359A"/>
                </a:solidFill>
                <a:latin typeface="Pretendard Bold"/>
                <a:ea typeface="Pretendard Bold"/>
              </a:rPr>
              <a:t> </a:t>
            </a:r>
            <a:endParaRPr lang="en-US" altLang="ko-KR" sz="2000" b="0" i="0" u="none" strike="noStrike">
              <a:solidFill>
                <a:srgbClr val="11359A"/>
              </a:solidFill>
              <a:latin typeface="Pretendard Bold"/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sz="2000">
                <a:latin typeface="Pretendard Light"/>
                <a:ea typeface="Pretendard Light"/>
                <a:cs typeface="+mn-lt"/>
              </a:rPr>
              <a:t>지속적인 혁신과 도전으로 글로벌 물류시장을 선도하는 </a:t>
            </a:r>
            <a:r>
              <a:rPr lang="en-US" sz="2000">
                <a:latin typeface="Pretendard Light"/>
                <a:ea typeface="Pretendard Regular"/>
                <a:cs typeface="+mn-lt"/>
              </a:rPr>
              <a:t>SCM</a:t>
            </a:r>
            <a:r>
              <a:rPr lang="ko-KR" sz="2000">
                <a:latin typeface="Pretendard Light"/>
                <a:ea typeface="Pretendard Light"/>
                <a:cs typeface="+mn-lt"/>
              </a:rPr>
              <a:t> 솔루션 기업</a:t>
            </a:r>
            <a:endParaRPr lang="en-US" sz="2000">
              <a:latin typeface="Pretendard Light"/>
              <a:ea typeface="Pretendard Light"/>
              <a:cs typeface="Calibr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813800" y="3263900"/>
            <a:ext cx="711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3000" b="0" i="0" u="none" strike="noStrike" spc="-200">
                <a:solidFill>
                  <a:srgbClr val="11359A"/>
                </a:solidFill>
                <a:latin typeface="Pretendard Extra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64000" y="1917700"/>
            <a:ext cx="10147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000">
                <a:solidFill>
                  <a:srgbClr val="000000"/>
                </a:solidFill>
                <a:ea typeface="Pretendard SemiBold"/>
                <a:cs typeface="Calibri"/>
              </a:rPr>
              <a:t>대한민국 운송 대표 기업 CJ 대한통운</a:t>
            </a:r>
            <a:endParaRPr lang="ko-KR" sz="2000" b="0" i="0" u="none" strike="noStrike">
              <a:solidFill>
                <a:srgbClr val="000000"/>
              </a:solidFill>
              <a:ea typeface="Pretendard SemiBold"/>
              <a:cs typeface="Calibr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제안사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일반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현황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</a:rPr>
              <a:t>03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267961" y="2278724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4076700"/>
            <a:ext cx="3810000" cy="3810000"/>
          </a:xfrm>
          <a:prstGeom prst="rect">
            <a:avLst/>
          </a:prstGeom>
          <a:effectLst>
            <a:outerShdw blurRad="126498" dist="87923" dir="2700000">
              <a:srgbClr val="000000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4076700"/>
            <a:ext cx="3810000" cy="3810000"/>
          </a:xfrm>
          <a:prstGeom prst="rect">
            <a:avLst/>
          </a:prstGeom>
          <a:effectLst>
            <a:outerShdw blurRad="126498" dist="87923" dir="13500000">
              <a:srgbClr val="FFFFFF">
                <a:alpha val="3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8957248" y="7157179"/>
            <a:ext cx="7486337" cy="129873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ko-KR" altLang="en-US" sz="2000" b="1">
                <a:solidFill>
                  <a:srgbClr val="595959"/>
                </a:solidFill>
                <a:ea typeface="Calibri"/>
                <a:cs typeface="Calibri"/>
              </a:rPr>
              <a:t>글로벌 인프라 확장 및 거점 전략</a:t>
            </a:r>
          </a:p>
          <a:p>
            <a:pPr>
              <a:lnSpc>
                <a:spcPct val="116199"/>
              </a:lnSpc>
            </a:pPr>
            <a:r>
              <a:rPr lang="ko-KR" altLang="en-US" sz="2000">
                <a:ea typeface="+mn-lt"/>
                <a:cs typeface="+mn-lt"/>
              </a:rPr>
              <a:t>미국, 베트남 등지의 초대형 물류센터 구축</a:t>
            </a:r>
          </a:p>
          <a:p>
            <a:pPr>
              <a:lnSpc>
                <a:spcPct val="116199"/>
              </a:lnSpc>
            </a:pPr>
            <a:r>
              <a:rPr lang="ko-KR" altLang="en-US" sz="2000">
                <a:ea typeface="+mn-lt"/>
                <a:cs typeface="+mn-lt"/>
              </a:rPr>
              <a:t>북미 냉장, 냉동 물류 인프라 확장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B60A5B-E7AC-F24E-98DE-7869EB899705}"/>
              </a:ext>
            </a:extLst>
          </p:cNvPr>
          <p:cNvGrpSpPr/>
          <p:nvPr/>
        </p:nvGrpSpPr>
        <p:grpSpPr>
          <a:xfrm>
            <a:off x="7777141" y="7156082"/>
            <a:ext cx="901700" cy="901700"/>
            <a:chOff x="7777141" y="7156082"/>
            <a:chExt cx="901700" cy="9017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7141" y="7156082"/>
              <a:ext cx="901700" cy="9017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sp>
          <p:nvSpPr>
            <p:cNvPr id="20" name="TextBox 20"/>
            <p:cNvSpPr txBox="1"/>
            <p:nvPr/>
          </p:nvSpPr>
          <p:spPr>
            <a:xfrm>
              <a:off x="7845630" y="7299935"/>
              <a:ext cx="7112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en-US" sz="3000" spc="-200">
                  <a:solidFill>
                    <a:srgbClr val="585858"/>
                  </a:solidFill>
                  <a:latin typeface="Pretendard ExtraBold"/>
                  <a:ea typeface="Pretendard ExtraBold"/>
                </a:rPr>
                <a:t>4</a:t>
              </a:r>
              <a:endParaRPr lang="en-US" sz="3000" b="0" i="0" u="none" strike="noStrike" spc="-200">
                <a:solidFill>
                  <a:srgbClr val="585858"/>
                </a:solidFill>
                <a:latin typeface="Pretendard ExtraBold"/>
                <a:ea typeface="Pretendard ExtraBold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965766" y="5568077"/>
            <a:ext cx="7477805" cy="12774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ko-KR" altLang="en-US" sz="2000" b="1">
                <a:solidFill>
                  <a:srgbClr val="9FA9D8"/>
                </a:solidFill>
                <a:ea typeface="맑은 고딕"/>
                <a:cs typeface="Calibri"/>
              </a:rPr>
              <a:t>친환경 스마트 물류</a:t>
            </a:r>
            <a:endParaRPr lang="ko-KR" sz="2000" b="1">
              <a:solidFill>
                <a:srgbClr val="9FA9D8"/>
              </a:solidFill>
              <a:cs typeface="Calibri"/>
            </a:endParaRPr>
          </a:p>
          <a:p>
            <a:pPr>
              <a:lnSpc>
                <a:spcPct val="116199"/>
              </a:lnSpc>
            </a:pPr>
            <a:r>
              <a:rPr lang="ko-KR" altLang="en-US" sz="2000">
                <a:ea typeface="Calibri"/>
                <a:cs typeface="Calibri"/>
              </a:rPr>
              <a:t>수소화물차 도입 및 액화수소 운송 사업</a:t>
            </a:r>
            <a:br>
              <a:rPr lang="ko-KR" altLang="en-US" sz="2000">
                <a:ea typeface="Calibri"/>
                <a:cs typeface="Calibri"/>
              </a:rPr>
            </a:br>
            <a:r>
              <a:rPr lang="ko-KR" altLang="en-US" sz="2000">
                <a:ea typeface="Calibri"/>
                <a:cs typeface="Calibri"/>
              </a:rPr>
              <a:t>탄소 저감형 전기, 수소 차량 확대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84F1DE-CFD0-E50C-9073-B1838DE163FD}"/>
              </a:ext>
            </a:extLst>
          </p:cNvPr>
          <p:cNvGrpSpPr/>
          <p:nvPr/>
        </p:nvGrpSpPr>
        <p:grpSpPr>
          <a:xfrm>
            <a:off x="7791499" y="5756365"/>
            <a:ext cx="901700" cy="901700"/>
            <a:chOff x="8750300" y="5537200"/>
            <a:chExt cx="901700" cy="9017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50300" y="5537200"/>
              <a:ext cx="901700" cy="901700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8826500" y="5702300"/>
              <a:ext cx="7112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en-US" sz="3000" spc="-200">
                  <a:solidFill>
                    <a:srgbClr val="9FA9D8"/>
                  </a:solidFill>
                  <a:latin typeface="Pretendard ExtraBold"/>
                  <a:ea typeface="Pretendard ExtraBold"/>
                </a:rPr>
                <a:t>3</a:t>
              </a:r>
              <a:endParaRPr lang="en-US" sz="3000" b="0" i="0" u="none" strike="noStrike" spc="-200">
                <a:solidFill>
                  <a:srgbClr val="9FA9D8"/>
                </a:solidFill>
                <a:latin typeface="Pretendard ExtraBold"/>
                <a:ea typeface="Pretendard ExtraBold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970282" y="4468594"/>
            <a:ext cx="7467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ko-KR" altLang="en-US" sz="2000" b="1">
                <a:solidFill>
                  <a:srgbClr val="6B7CCD"/>
                </a:solidFill>
                <a:ea typeface="+mn-lt"/>
                <a:cs typeface="+mn-lt"/>
              </a:rPr>
              <a:t>디지털 물류 플랫폼 &amp; AI 자동화</a:t>
            </a:r>
          </a:p>
          <a:p>
            <a:pPr>
              <a:lnSpc>
                <a:spcPct val="132800"/>
              </a:lnSpc>
            </a:pPr>
            <a:r>
              <a:rPr lang="ko-KR" sz="2000">
                <a:ea typeface="Pretendard Light"/>
                <a:cs typeface="Calibri"/>
              </a:rPr>
              <a:t>WMS/OMS 기반 스마트 물류 센터 및 AI 창</a:t>
            </a:r>
            <a:r>
              <a:rPr lang="ko-KR" altLang="en-US" sz="2000">
                <a:ea typeface="Pretendard Light"/>
                <a:cs typeface="Calibri"/>
              </a:rPr>
              <a:t>고</a:t>
            </a:r>
            <a:r>
              <a:rPr lang="ko-KR" sz="2000">
                <a:ea typeface="Pretendard Light"/>
                <a:cs typeface="Calibri"/>
              </a:rPr>
              <a:t> 운영</a:t>
            </a:r>
            <a:endParaRPr lang="ko-KR" altLang="en-US" sz="2000" b="1">
              <a:solidFill>
                <a:srgbClr val="6B7CCD"/>
              </a:solidFill>
              <a:ea typeface="Pretendard Light"/>
              <a:cs typeface="Calibri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094AC9-B24B-9847-D9B2-E0C3ED8B7D8B}"/>
              </a:ext>
            </a:extLst>
          </p:cNvPr>
          <p:cNvGrpSpPr/>
          <p:nvPr/>
        </p:nvGrpSpPr>
        <p:grpSpPr>
          <a:xfrm>
            <a:off x="7787818" y="4392115"/>
            <a:ext cx="901700" cy="901700"/>
            <a:chOff x="8750300" y="4318000"/>
            <a:chExt cx="901700" cy="9017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50300" y="4318000"/>
              <a:ext cx="901700" cy="9017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8828995" y="4452484"/>
              <a:ext cx="7112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en-US" sz="3000" b="0" i="0" u="none" strike="noStrike" spc="-200">
                  <a:solidFill>
                    <a:srgbClr val="6B7CCD"/>
                  </a:solidFill>
                  <a:latin typeface="Pretendard ExtraBold"/>
                </a:rPr>
                <a:t>2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970282" y="2856139"/>
            <a:ext cx="7480482" cy="12035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ko-KR" altLang="en-US" sz="2000" b="1">
                <a:solidFill>
                  <a:srgbClr val="11359A"/>
                </a:solidFill>
                <a:ea typeface="Calibri"/>
                <a:cs typeface="Calibri"/>
              </a:rPr>
              <a:t>국내 글로벌 종합물류</a:t>
            </a:r>
          </a:p>
          <a:p>
            <a:pPr>
              <a:lnSpc>
                <a:spcPct val="116199"/>
              </a:lnSpc>
            </a:pPr>
            <a:r>
              <a:rPr lang="ko-KR" altLang="en-US" sz="2000">
                <a:ea typeface="Calibri"/>
                <a:cs typeface="Calibri"/>
              </a:rPr>
              <a:t>국내 </a:t>
            </a:r>
            <a:r>
              <a:rPr lang="ko-KR" altLang="en-US" sz="2000" err="1">
                <a:ea typeface="Calibri"/>
                <a:cs typeface="Calibri"/>
              </a:rPr>
              <a:t>이커머스</a:t>
            </a:r>
            <a:r>
              <a:rPr lang="ko-KR" altLang="en-US" sz="2000">
                <a:ea typeface="Calibri"/>
                <a:cs typeface="Calibri"/>
              </a:rPr>
              <a:t> </a:t>
            </a:r>
            <a:r>
              <a:rPr lang="ko-KR" altLang="en-US" sz="2000" err="1">
                <a:ea typeface="Calibri"/>
                <a:cs typeface="Calibri"/>
              </a:rPr>
              <a:t>풀필먼트</a:t>
            </a:r>
            <a:r>
              <a:rPr lang="ko-KR" altLang="en-US" sz="2000">
                <a:ea typeface="Calibri"/>
                <a:cs typeface="Calibri"/>
              </a:rPr>
              <a:t> 센터 운영, 항공, 해상, 내륙 복합운송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F229D7-53F9-56D5-7739-48651C1F81FD}"/>
              </a:ext>
            </a:extLst>
          </p:cNvPr>
          <p:cNvGrpSpPr/>
          <p:nvPr/>
        </p:nvGrpSpPr>
        <p:grpSpPr>
          <a:xfrm>
            <a:off x="7790160" y="2995255"/>
            <a:ext cx="901700" cy="901700"/>
            <a:chOff x="8750300" y="3086100"/>
            <a:chExt cx="901700" cy="9017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50300" y="3086100"/>
              <a:ext cx="901700" cy="9017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8813800" y="3223078"/>
              <a:ext cx="7112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32800"/>
                </a:lnSpc>
              </a:pPr>
              <a:r>
                <a:rPr lang="en-US" sz="3000" b="0" i="0" u="none" strike="noStrike" spc="-200">
                  <a:solidFill>
                    <a:srgbClr val="11359A"/>
                  </a:solidFill>
                  <a:latin typeface="Pretendard ExtraBold"/>
                </a:rPr>
                <a:t>1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제안사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주요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사업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내용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</a:rPr>
              <a:t>04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</a:endParaRPr>
          </a:p>
        </p:txBody>
      </p:sp>
      <p:pic>
        <p:nvPicPr>
          <p:cNvPr id="37" name="Picture 16">
            <a:extLst>
              <a:ext uri="{FF2B5EF4-FFF2-40B4-BE49-F238E27FC236}">
                <a16:creationId xmlns:a16="http://schemas.microsoft.com/office/drawing/2014/main" id="{86B0AF50-3765-C5C2-79DC-B30FAB8546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3411" y="4761523"/>
            <a:ext cx="2400300" cy="2400300"/>
          </a:xfrm>
          <a:prstGeom prst="rect">
            <a:avLst/>
          </a:prstGeom>
          <a:ln>
            <a:noFill/>
          </a:ln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C64FE633-3731-0196-9F49-902424347BBB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6667500" y="3581400"/>
            <a:ext cx="4953000" cy="4953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200" y="4864100"/>
            <a:ext cx="2387600" cy="2374900"/>
          </a:xfrm>
          <a:prstGeom prst="rect">
            <a:avLst/>
          </a:prstGeom>
          <a:effectLst>
            <a:outerShdw blurRad="49413" dist="54952" dir="2700000">
              <a:srgbClr val="000000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7950200" y="4864100"/>
            <a:ext cx="2387600" cy="2374900"/>
          </a:xfrm>
          <a:prstGeom prst="rect">
            <a:avLst/>
          </a:prstGeom>
          <a:effectLst>
            <a:outerShdw blurRad="49413" dist="54952" dir="13500000">
              <a:srgbClr val="FFFFFF">
                <a:alpha val="3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8674100" y="5334000"/>
            <a:ext cx="927100" cy="1447800"/>
          </a:xfrm>
          <a:prstGeom prst="rect">
            <a:avLst/>
          </a:prstGeom>
          <a:effectLst>
            <a:outerShdw blurRad="8565" dist="85603" dir="2700000">
              <a:srgbClr val="FFFFFF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2800" y="7594600"/>
            <a:ext cx="42037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8800" y="7594600"/>
            <a:ext cx="42037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72800" y="4076700"/>
            <a:ext cx="42037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1500" y="4076700"/>
            <a:ext cx="42037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0800" y="7099300"/>
            <a:ext cx="1435100" cy="143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42100" y="7099300"/>
            <a:ext cx="1435100" cy="1435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23500" y="3581400"/>
            <a:ext cx="1435100" cy="1435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42100" y="3581400"/>
            <a:ext cx="1435100" cy="1435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1670392" y="8182428"/>
            <a:ext cx="4703535" cy="7520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b="1">
                <a:solidFill>
                  <a:srgbClr val="000000"/>
                </a:solidFill>
                <a:ea typeface="+mn-lt"/>
                <a:cs typeface="+mn-lt"/>
              </a:rPr>
              <a:t>기존 </a:t>
            </a:r>
            <a:r>
              <a:rPr lang="en-US" altLang="ko-KR" b="1">
                <a:solidFill>
                  <a:srgbClr val="000000"/>
                </a:solidFill>
                <a:ea typeface="+mn-lt"/>
                <a:cs typeface="+mn-lt"/>
              </a:rPr>
              <a:t>ITS</a:t>
            </a:r>
            <a:r>
              <a:rPr lang="ko-KR" altLang="en-US" b="1">
                <a:solidFill>
                  <a:srgbClr val="000000"/>
                </a:solidFill>
                <a:ea typeface="+mn-lt"/>
                <a:cs typeface="+mn-lt"/>
              </a:rPr>
              <a:t> 기업과 기술 신뢰도 경쟁</a:t>
            </a:r>
            <a:br>
              <a:rPr lang="ko-KR" altLang="en-US" b="1">
                <a:ea typeface="+mn-lt"/>
                <a:cs typeface="+mn-lt"/>
              </a:rPr>
            </a:br>
            <a:r>
              <a:rPr lang="ko-KR" altLang="en-US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i="1">
                <a:solidFill>
                  <a:srgbClr val="000000"/>
                </a:solidFill>
                <a:ea typeface="+mn-lt"/>
                <a:cs typeface="+mn-lt"/>
              </a:rPr>
              <a:t>전략</a:t>
            </a:r>
            <a:r>
              <a:rPr lang="en-US" altLang="ko-KR" b="1" i="1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ko-KR" altLang="en-US" b="1">
                <a:solidFill>
                  <a:srgbClr val="000000"/>
                </a:solidFill>
                <a:ea typeface="+mn-lt"/>
                <a:cs typeface="+mn-lt"/>
              </a:rPr>
              <a:t> 예측 정확도 기반 레퍼런스 확보</a:t>
            </a:r>
            <a:endParaRPr lang="ko-KR" altLang="en-US" b="1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b="1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>
                <a:solidFill>
                  <a:srgbClr val="000000"/>
                </a:solidFill>
                <a:ea typeface="+mn-lt"/>
                <a:cs typeface="+mn-lt"/>
              </a:rPr>
              <a:t>개인정보 규제 이슈</a:t>
            </a:r>
            <a:br>
              <a:rPr lang="ko-KR" altLang="en-US" b="1">
                <a:ea typeface="+mn-lt"/>
                <a:cs typeface="+mn-lt"/>
              </a:rPr>
            </a:br>
            <a:r>
              <a:rPr lang="ko-KR" altLang="en-US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b="1" i="1">
                <a:solidFill>
                  <a:srgbClr val="000000"/>
                </a:solidFill>
                <a:ea typeface="+mn-lt"/>
                <a:cs typeface="+mn-lt"/>
              </a:rPr>
              <a:t>전략</a:t>
            </a:r>
            <a:r>
              <a:rPr lang="en-US" altLang="ko-KR" b="1" i="1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ko-KR" altLang="en-US" b="1">
                <a:solidFill>
                  <a:srgbClr val="000000"/>
                </a:solidFill>
                <a:ea typeface="+mn-lt"/>
                <a:cs typeface="+mn-lt"/>
              </a:rPr>
              <a:t> 데이터 익명화</a:t>
            </a:r>
            <a:r>
              <a:rPr lang="en-US" altLang="ko-KR" b="1">
                <a:solidFill>
                  <a:srgbClr val="000000"/>
                </a:solidFill>
                <a:ea typeface="+mn-lt"/>
                <a:cs typeface="+mn-lt"/>
              </a:rPr>
              <a:t>·PIMS</a:t>
            </a:r>
            <a:r>
              <a:rPr lang="ko-KR" altLang="en-US" b="1">
                <a:solidFill>
                  <a:srgbClr val="000000"/>
                </a:solidFill>
                <a:ea typeface="+mn-lt"/>
                <a:cs typeface="+mn-lt"/>
              </a:rPr>
              <a:t> 인증 대응</a:t>
            </a:r>
            <a:endParaRPr lang="ko-KR" b="1">
              <a:ea typeface="맑은 고딕"/>
              <a:cs typeface="Calibri"/>
            </a:endParaRPr>
          </a:p>
          <a:p>
            <a:pPr lvl="0" algn="r">
              <a:lnSpc>
                <a:spcPct val="116199"/>
              </a:lnSpc>
            </a:pPr>
            <a:endParaRPr lang="ko-KR" altLang="en-US" sz="2000" b="0" i="0" u="none" strike="noStrike">
              <a:solidFill>
                <a:srgbClr val="000000"/>
              </a:solidFill>
              <a:latin typeface="Calibri"/>
              <a:ea typeface="Pretendard Light"/>
              <a:cs typeface="Calibr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126014" y="8182428"/>
            <a:ext cx="3900714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b="1">
                <a:solidFill>
                  <a:srgbClr val="000000"/>
                </a:solidFill>
                <a:ea typeface="+mn-lt"/>
                <a:cs typeface="+mn-lt"/>
              </a:rPr>
              <a:t>스마트시티</a:t>
            </a:r>
            <a:r>
              <a:rPr lang="en-US" altLang="ko-KR" b="1">
                <a:solidFill>
                  <a:srgbClr val="000000"/>
                </a:solidFill>
                <a:ea typeface="+mn-lt"/>
                <a:cs typeface="+mn-lt"/>
              </a:rPr>
              <a:t>·</a:t>
            </a:r>
            <a:r>
              <a:rPr lang="ko-KR" altLang="en-US" b="1">
                <a:solidFill>
                  <a:srgbClr val="000000"/>
                </a:solidFill>
                <a:ea typeface="+mn-lt"/>
                <a:cs typeface="+mn-lt"/>
              </a:rPr>
              <a:t>교통안전 정책 확대</a:t>
            </a:r>
            <a:endParaRPr lang="ko-KR" altLang="en-US" b="1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b="1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>
                <a:solidFill>
                  <a:srgbClr val="000000"/>
                </a:solidFill>
                <a:ea typeface="+mn-lt"/>
                <a:cs typeface="+mn-lt"/>
              </a:rPr>
              <a:t>민간 물류 데이터 기반 안전 솔루션 수요 증가</a:t>
            </a:r>
            <a:endParaRPr lang="ko-KR" b="1"/>
          </a:p>
          <a:p>
            <a:pPr lvl="0" algn="l">
              <a:lnSpc>
                <a:spcPct val="116199"/>
              </a:lnSpc>
            </a:pPr>
            <a:endParaRPr lang="ko-KR" altLang="en-US" sz="2000" b="0" i="0" u="none" strike="noStrike">
              <a:solidFill>
                <a:srgbClr val="000000"/>
              </a:solidFill>
              <a:latin typeface="Calibri"/>
              <a:ea typeface="Pretendard Light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51082" y="4445189"/>
            <a:ext cx="6438602" cy="6979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b="1">
                <a:latin typeface="Calibri"/>
                <a:ea typeface="+mn-lt"/>
                <a:cs typeface="+mn-lt"/>
              </a:rPr>
              <a:t>I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TS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구축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경험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및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공공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대응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역량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부족</a:t>
            </a:r>
            <a:br>
              <a:rPr lang="en-US" altLang="ko-KR" sz="2000" b="1">
                <a:ea typeface="+mn-lt"/>
                <a:cs typeface="+mn-lt"/>
              </a:rPr>
            </a:b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 i="1">
                <a:latin typeface="Calibri"/>
                <a:ea typeface="+mn-lt"/>
                <a:cs typeface="+mn-lt"/>
              </a:rPr>
              <a:t>전략</a:t>
            </a:r>
            <a:r>
              <a:rPr lang="en-US" altLang="ko-KR" sz="2000" b="1" i="1">
                <a:latin typeface="Calibri"/>
                <a:ea typeface="+mn-lt"/>
                <a:cs typeface="+mn-lt"/>
              </a:rPr>
              <a:t>: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전문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컨설턴트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·</a:t>
            </a:r>
            <a:r>
              <a:rPr lang="ko-KR" altLang="en-US" sz="2000" b="1" err="1">
                <a:latin typeface="Calibri"/>
                <a:ea typeface="+mn-lt"/>
                <a:cs typeface="+mn-lt"/>
              </a:rPr>
              <a:t>자문단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확보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endParaRPr lang="en-US" altLang="ko-KR" sz="2000" b="1">
              <a:latin typeface="Calibri"/>
              <a:ea typeface="Pretendard Light"/>
              <a:cs typeface="+mn-lt"/>
            </a:endParaRPr>
          </a:p>
          <a:p>
            <a:pPr>
              <a:lnSpc>
                <a:spcPct val="116199"/>
              </a:lnSpc>
            </a:pPr>
            <a:r>
              <a:rPr lang="en-US" altLang="ko-KR" sz="2000" b="1">
                <a:latin typeface="Calibri"/>
                <a:ea typeface="+mn-lt"/>
                <a:cs typeface="+mn-lt"/>
              </a:rPr>
              <a:t>                +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입찰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컨설팅</a:t>
            </a:r>
            <a:r>
              <a:rPr lang="en-US" altLang="ko-KR" sz="2000" b="1">
                <a:latin typeface="Calibri"/>
                <a:ea typeface="+mn-lt"/>
                <a:cs typeface="+mn-lt"/>
              </a:rPr>
              <a:t> </a:t>
            </a:r>
            <a:r>
              <a:rPr lang="ko-KR" altLang="en-US" sz="2000" b="1">
                <a:latin typeface="Calibri"/>
                <a:ea typeface="+mn-lt"/>
                <a:cs typeface="+mn-lt"/>
              </a:rPr>
              <a:t>협업</a:t>
            </a:r>
            <a:endParaRPr lang="en-US" altLang="ko-KR" sz="2000" b="1">
              <a:latin typeface="Pretendard Light"/>
              <a:ea typeface="Pretendard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097577" y="5146158"/>
            <a:ext cx="3873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전국 단위 물류 차량 운행 및 경로 데이터 보유</a:t>
            </a:r>
            <a:endParaRPr lang="ko-KR" altLang="en-US" sz="2000" b="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000" b="1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2000" b="1">
                <a:solidFill>
                  <a:srgbClr val="000000"/>
                </a:solidFill>
                <a:ea typeface="+mn-lt"/>
                <a:cs typeface="+mn-lt"/>
              </a:rPr>
              <a:t>TES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 기반 빅데이터 분석 및 자동화 물류 운영 경험</a:t>
            </a:r>
            <a:endParaRPr lang="ko-KR" altLang="en-US" sz="2000" b="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000" b="1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2000" b="1">
                <a:solidFill>
                  <a:srgbClr val="000000"/>
                </a:solidFill>
                <a:ea typeface="+mn-lt"/>
                <a:cs typeface="+mn-lt"/>
              </a:rPr>
              <a:t>KT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 등과 협업한 기술 사업 경험</a:t>
            </a:r>
            <a:endParaRPr lang="ko-KR" b="1">
              <a:ea typeface="맑은 고딕"/>
              <a:cs typeface="Calibri"/>
            </a:endParaRPr>
          </a:p>
          <a:p>
            <a:pPr lvl="0" algn="l">
              <a:lnSpc>
                <a:spcPct val="116199"/>
              </a:lnSpc>
            </a:pPr>
            <a:endParaRPr lang="ko-KR" altLang="en-US" sz="2000" b="0" i="0" u="none" strike="noStrike">
              <a:solidFill>
                <a:srgbClr val="000000"/>
              </a:solidFill>
              <a:latin typeface="Calibri"/>
              <a:ea typeface="Pretendard Light"/>
              <a:cs typeface="Calibr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77600" y="7097528"/>
            <a:ext cx="3898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66000"/>
              </a:lnSpc>
            </a:pPr>
            <a:r>
              <a:rPr lang="en-US" sz="2800" b="0" i="0" u="none" strike="noStrike">
                <a:solidFill>
                  <a:srgbClr val="595959"/>
                </a:solidFill>
                <a:latin typeface="Pretendard Bold"/>
              </a:rPr>
              <a:t>THREATS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98800" y="7097528"/>
            <a:ext cx="3898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2800" b="0" i="0" u="none" strike="noStrike">
                <a:solidFill>
                  <a:srgbClr val="9FA9D8"/>
                </a:solidFill>
                <a:latin typeface="Pretendard Bold"/>
              </a:rPr>
              <a:t>OPPORTUNITIES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90300" y="3553046"/>
            <a:ext cx="3898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66000"/>
              </a:lnSpc>
            </a:pPr>
            <a:r>
              <a:rPr lang="en-US" sz="2800" b="0" i="0" u="none" strike="noStrike">
                <a:solidFill>
                  <a:srgbClr val="6B7CCD"/>
                </a:solidFill>
                <a:latin typeface="Pretendard Bold"/>
              </a:rPr>
              <a:t>WEAKNESSES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11500" y="3553046"/>
            <a:ext cx="3898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STRENGHTS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61600" y="7137400"/>
            <a:ext cx="1333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7200" b="0" i="0" u="none" strike="noStrike">
                <a:solidFill>
                  <a:srgbClr val="FFFFFF"/>
                </a:solidFill>
                <a:latin typeface="Pretendard SemiBold"/>
              </a:rPr>
              <a:t>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92900" y="7137400"/>
            <a:ext cx="1333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7200" b="0" i="0" u="none" strike="noStrike">
                <a:solidFill>
                  <a:srgbClr val="FFFFFF"/>
                </a:solidFill>
                <a:latin typeface="Pretendard SemiBold"/>
              </a:rPr>
              <a:t>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61600" y="3619500"/>
            <a:ext cx="1333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7200" b="0" i="0" u="none" strike="noStrike">
                <a:solidFill>
                  <a:srgbClr val="FFFFFF"/>
                </a:solidFill>
                <a:latin typeface="Pretendard SemiBold"/>
              </a:rPr>
              <a:t>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692900" y="3619500"/>
            <a:ext cx="1333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7200" b="0" i="0" u="none" strike="noStrike">
                <a:solidFill>
                  <a:srgbClr val="FFFFFF"/>
                </a:solidFill>
                <a:latin typeface="Pretendard SemiBold"/>
              </a:rPr>
              <a:t>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>
                <a:solidFill>
                  <a:srgbClr val="000000"/>
                </a:solidFill>
                <a:ea typeface="+mn-lt"/>
                <a:cs typeface="+mn-lt"/>
              </a:rPr>
              <a:t>ITS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 프로젝트 관점 기반</a:t>
            </a:r>
            <a:endParaRPr lang="ko-KR"/>
          </a:p>
        </p:txBody>
      </p:sp>
      <p:sp>
        <p:nvSpPr>
          <p:cNvPr id="36" name="TextBox 3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제안사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강점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분석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- SWOT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  <a:ea typeface="Pretendard Bold"/>
              </a:rPr>
              <a:t>05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  <a:ea typeface="Pretendard Bold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CE373DE3-4A1E-30D5-F855-B8F2425A229B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7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27100" y="1358900"/>
            <a:ext cx="11620500" cy="11620500"/>
          </a:xfrm>
          <a:prstGeom prst="rect">
            <a:avLst/>
          </a:prstGeom>
          <a:effectLst>
            <a:outerShdw blurRad="840534" dist="178777" dir="27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27100" y="1358900"/>
            <a:ext cx="11620500" cy="11620500"/>
          </a:xfrm>
          <a:prstGeom prst="rect">
            <a:avLst/>
          </a:prstGeom>
          <a:effectLst>
            <a:outerShdw blurRad="504321" dist="201124" dir="12600000">
              <a:srgbClr val="FFFFFF">
                <a:alpha val="6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1931162" y="7166708"/>
            <a:ext cx="5312507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2000">
                <a:solidFill>
                  <a:srgbClr val="000000"/>
                </a:solidFill>
                <a:ea typeface="Pretendard Light"/>
                <a:cs typeface="Calibri"/>
              </a:rPr>
              <a:t>사고를 사전에 감시하고 방어한다</a:t>
            </a: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14100" y="6413500"/>
            <a:ext cx="6032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3600">
                <a:solidFill>
                  <a:srgbClr val="11359A"/>
                </a:solidFill>
                <a:ea typeface="Pretendard Bold"/>
              </a:rPr>
              <a:t>ACCIGUARD(Accident + Guard)</a:t>
            </a:r>
            <a:endParaRPr lang="ko-KR" sz="3600" b="0" i="0" u="none" strike="noStrike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</a:rPr>
              <a:t>06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6F4B13C1-4E34-5029-D779-0E8CC888AD3A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3009900"/>
            <a:ext cx="7048500" cy="5943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405614" y="6436615"/>
            <a:ext cx="6350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ko-KR" altLang="en-US" sz="2200" b="1">
                <a:solidFill>
                  <a:srgbClr val="11359A"/>
                </a:solidFill>
                <a:ea typeface="+mn-lt"/>
                <a:cs typeface="+mn-lt"/>
              </a:rPr>
              <a:t>국토교통부</a:t>
            </a:r>
            <a:r>
              <a:rPr lang="en-US" sz="2200" b="1">
                <a:solidFill>
                  <a:srgbClr val="11359A"/>
                </a:solidFill>
                <a:ea typeface="+mn-lt"/>
                <a:cs typeface="+mn-lt"/>
              </a:rPr>
              <a:t> ‘T-Safer’ AI</a:t>
            </a: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200" b="1">
                <a:solidFill>
                  <a:srgbClr val="11359A"/>
                </a:solidFill>
                <a:ea typeface="+mn-lt"/>
                <a:cs typeface="+mn-lt"/>
              </a:rPr>
              <a:t>교통사고</a:t>
            </a: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200" b="1">
                <a:solidFill>
                  <a:srgbClr val="11359A"/>
                </a:solidFill>
                <a:ea typeface="+mn-lt"/>
                <a:cs typeface="+mn-lt"/>
              </a:rPr>
              <a:t>예측</a:t>
            </a: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200" b="1">
                <a:solidFill>
                  <a:srgbClr val="11359A"/>
                </a:solidFill>
                <a:ea typeface="+mn-lt"/>
                <a:cs typeface="+mn-lt"/>
              </a:rPr>
              <a:t>시스템</a:t>
            </a: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200" b="1">
                <a:solidFill>
                  <a:srgbClr val="11359A"/>
                </a:solidFill>
                <a:ea typeface="+mn-lt"/>
                <a:cs typeface="+mn-lt"/>
              </a:rPr>
              <a:t>시범</a:t>
            </a: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200" b="1">
                <a:solidFill>
                  <a:srgbClr val="11359A"/>
                </a:solidFill>
                <a:ea typeface="+mn-lt"/>
                <a:cs typeface="+mn-lt"/>
              </a:rPr>
              <a:t>운영</a:t>
            </a:r>
            <a:endParaRPr lang="ko-KR" altLang="en-US"/>
          </a:p>
          <a:p>
            <a:pPr>
              <a:lnSpc>
                <a:spcPct val="116199"/>
              </a:lnSpc>
            </a:pPr>
            <a:r>
              <a:rPr lang="en-US" altLang="ko-KR" sz="2000">
                <a:solidFill>
                  <a:srgbClr val="000000"/>
                </a:solidFill>
                <a:ea typeface="+mn-lt"/>
                <a:cs typeface="+mn-lt"/>
              </a:rPr>
              <a:t>CCTV·GPS·VMS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 데이터를 통합 분석해 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사고 위험 구간을 </a:t>
            </a:r>
            <a:endParaRPr lang="ko-KR" b="1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lnSpc>
                <a:spcPct val="116199"/>
              </a:lnSpc>
            </a:pP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선제적으로 탐지하는 정책 기조가 강화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되고 있습니다</a:t>
            </a:r>
            <a:r>
              <a:rPr lang="en-US" altLang="ko-KR" sz="200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416931" y="4907800"/>
            <a:ext cx="6350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ko-KR" sz="2200" b="1">
                <a:solidFill>
                  <a:srgbClr val="11359A"/>
                </a:solidFill>
                <a:ea typeface="+mn-lt"/>
                <a:cs typeface="+mn-lt"/>
              </a:rPr>
              <a:t>교통사고 사회적 비용 약 43.7조 원 (GDP의 2%)</a:t>
            </a:r>
            <a:endParaRPr lang="ko-KR" altLang="en-US"/>
          </a:p>
          <a:p>
            <a:pPr>
              <a:lnSpc>
                <a:spcPct val="116199"/>
              </a:lnSpc>
            </a:pP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의료비</a:t>
            </a:r>
            <a:r>
              <a:rPr lang="en-US" altLang="ko-KR" sz="2000">
                <a:solidFill>
                  <a:srgbClr val="000000"/>
                </a:solidFill>
                <a:ea typeface="+mn-lt"/>
                <a:cs typeface="+mn-lt"/>
              </a:rPr>
              <a:t>·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소득 손실</a:t>
            </a:r>
            <a:r>
              <a:rPr lang="en-US" altLang="ko-KR" sz="2000">
                <a:solidFill>
                  <a:srgbClr val="000000"/>
                </a:solidFill>
                <a:ea typeface="+mn-lt"/>
                <a:cs typeface="+mn-lt"/>
              </a:rPr>
              <a:t>·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정신적 고통 비용 등 복합적 부담이 </a:t>
            </a:r>
            <a:endParaRPr lang="ko-KR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lnSpc>
                <a:spcPct val="116199"/>
              </a:lnSpc>
            </a:pP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국가 재정에 큰 압박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을 가하고 있습니다</a:t>
            </a:r>
            <a:r>
              <a:rPr lang="en-US" altLang="ko-KR" sz="200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416931" y="3273669"/>
            <a:ext cx="6350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ko-KR" sz="2200" b="1">
                <a:solidFill>
                  <a:srgbClr val="11359A"/>
                </a:solidFill>
                <a:ea typeface="+mn-lt"/>
                <a:cs typeface="+mn-lt"/>
              </a:rPr>
              <a:t>도로 이용 차량 수 연평균 3% 이상 증가</a:t>
            </a:r>
            <a:endParaRPr lang="ko-KR"/>
          </a:p>
          <a:p>
            <a:pPr>
              <a:lnSpc>
                <a:spcPct val="116199"/>
              </a:lnSpc>
            </a:pPr>
            <a:r>
              <a:rPr lang="ko-KR" sz="2000">
                <a:solidFill>
                  <a:srgbClr val="000000"/>
                </a:solidFill>
                <a:ea typeface="+mn-lt"/>
                <a:cs typeface="+mn-lt"/>
              </a:rPr>
              <a:t>교통 혼잡이 심화되면서 기존 단속·캠페인만으로는 </a:t>
            </a:r>
            <a:endParaRPr lang="en-US" altLang="ko-KR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16199"/>
              </a:lnSpc>
            </a:pPr>
            <a:r>
              <a:rPr lang="ko-KR" sz="2000" b="1">
                <a:solidFill>
                  <a:srgbClr val="000000"/>
                </a:solidFill>
                <a:ea typeface="+mn-lt"/>
                <a:cs typeface="+mn-lt"/>
              </a:rPr>
              <a:t>근본적 해결이 어렵습니다.</a:t>
            </a:r>
            <a:endParaRPr lang="ko-KR" altLang="en-US" sz="2000">
              <a:ea typeface="Calibri"/>
              <a:cs typeface="Calibr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64000" y="19050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sz="2000">
                <a:solidFill>
                  <a:srgbClr val="000000"/>
                </a:solidFill>
                <a:ea typeface="Pretendard SemiBold"/>
              </a:rPr>
              <a:t>제안 </a:t>
            </a:r>
            <a:r>
              <a:rPr lang="ko-KR" altLang="en-US" sz="2000">
                <a:solidFill>
                  <a:srgbClr val="000000"/>
                </a:solidFill>
                <a:ea typeface="Pretendard SemiBold"/>
              </a:rPr>
              <a:t>배경</a:t>
            </a:r>
            <a:endParaRPr lang="ko-KR" sz="2000" b="0" i="0" u="none" strike="noStrike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제안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배경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목적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</a:rPr>
              <a:t>07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</a:endParaRPr>
          </a:p>
        </p:txBody>
      </p:sp>
      <p:pic>
        <p:nvPicPr>
          <p:cNvPr id="23" name="그림 22" descr="텍스트, 스크린샷, 폰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48D56C-82E0-B70B-E329-0D36726F6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603" y="3282090"/>
            <a:ext cx="6300457" cy="5663413"/>
          </a:xfrm>
          <a:prstGeom prst="rect">
            <a:avLst/>
          </a:prstGeom>
          <a:ln>
            <a:noFill/>
          </a:ln>
        </p:spPr>
      </p:pic>
      <p:sp>
        <p:nvSpPr>
          <p:cNvPr id="24" name="TextBox 14">
            <a:extLst>
              <a:ext uri="{FF2B5EF4-FFF2-40B4-BE49-F238E27FC236}">
                <a16:creationId xmlns:a16="http://schemas.microsoft.com/office/drawing/2014/main" id="{1467BE4C-3629-4711-2469-FAF1530612D7}"/>
              </a:ext>
            </a:extLst>
          </p:cNvPr>
          <p:cNvSpPr txBox="1"/>
          <p:nvPr/>
        </p:nvSpPr>
        <p:spPr>
          <a:xfrm>
            <a:off x="10405614" y="7997295"/>
            <a:ext cx="6350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cj</a:t>
            </a:r>
            <a:r>
              <a:rPr lang="ko-KR" altLang="en-US" sz="2200" b="1">
                <a:solidFill>
                  <a:srgbClr val="11359A"/>
                </a:solidFill>
                <a:ea typeface="+mn-lt"/>
                <a:cs typeface="+mn-lt"/>
              </a:rPr>
              <a:t>대한통운 연간 </a:t>
            </a:r>
            <a:r>
              <a:rPr lang="ko-KR" sz="2200" b="1">
                <a:solidFill>
                  <a:srgbClr val="11359A"/>
                </a:solidFill>
                <a:ea typeface="+mn-lt"/>
                <a:cs typeface="+mn-lt"/>
              </a:rPr>
              <a:t>약 </a:t>
            </a: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4</a:t>
            </a:r>
            <a:r>
              <a:rPr lang="ko-KR" altLang="en-US" sz="2200" b="1">
                <a:solidFill>
                  <a:srgbClr val="11359A"/>
                </a:solidFill>
                <a:ea typeface="+mn-lt"/>
                <a:cs typeface="+mn-lt"/>
              </a:rPr>
              <a:t>억 개의 택배 물동량</a:t>
            </a:r>
            <a:endParaRPr lang="ko-KR" b="1"/>
          </a:p>
          <a:p>
            <a:pPr>
              <a:lnSpc>
                <a:spcPct val="116199"/>
              </a:lnSpc>
            </a:pPr>
            <a:r>
              <a:rPr lang="ko-KR" sz="2000">
                <a:solidFill>
                  <a:srgbClr val="000000"/>
                </a:solidFill>
                <a:ea typeface="+mn-lt"/>
                <a:cs typeface="+mn-lt"/>
              </a:rPr>
              <a:t>매일 O-NE 서비스 도착 보장 서비스로 </a:t>
            </a:r>
            <a:r>
              <a:rPr lang="ko-KR" sz="2000" b="1">
                <a:solidFill>
                  <a:srgbClr val="000000"/>
                </a:solidFill>
                <a:ea typeface="+mn-lt"/>
                <a:cs typeface="+mn-lt"/>
              </a:rPr>
              <a:t>빠른 배송 보장이 </a:t>
            </a:r>
            <a:br>
              <a:rPr lang="ko-KR" sz="2000" b="1">
                <a:ea typeface="+mn-lt"/>
                <a:cs typeface="+mn-lt"/>
              </a:rPr>
            </a:b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중요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해졌습니다.</a:t>
            </a:r>
            <a:endParaRPr lang="ko-KR"/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A37BCABB-646F-36E7-774D-EA9BB2AA88E8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2207B1-D331-2133-AEEC-5304E5518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2" descr="스크린샷, 직사각형, 화이트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4201CD-049F-F40B-C07F-78CE1402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271" y="6218473"/>
            <a:ext cx="6134100" cy="3810000"/>
          </a:xfrm>
          <a:prstGeom prst="rect">
            <a:avLst/>
          </a:prstGeom>
        </p:spPr>
      </p:pic>
      <p:pic>
        <p:nvPicPr>
          <p:cNvPr id="25" name="Picture 22" descr="스크린샷, 직사각형, 화이트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74CF42-6F36-E5C9-1650-C512A561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468" y="2268898"/>
            <a:ext cx="6134100" cy="38100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01E312B9-5EB7-5BB4-CA2F-67C2365561D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551915D-DE3F-AFE8-E19D-C52B0D0171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C714403A-C155-442A-D9D6-94A7045411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323382D-AE73-55F3-AD3D-A120FA04BD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84C82E1-D96A-F0E4-4EBE-3DDE2F3C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BF2C10B-AEDD-E28A-7BAD-FA8ACA33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72773381-3959-FC6C-693E-C3FE4592F886}"/>
              </a:ext>
            </a:extLst>
          </p:cNvPr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</a:rPr>
              <a:t>08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B1EA5D5-6D75-D8A3-08DE-B93195C18D49}"/>
              </a:ext>
            </a:extLst>
          </p:cNvPr>
          <p:cNvSpPr txBox="1"/>
          <p:nvPr/>
        </p:nvSpPr>
        <p:spPr>
          <a:xfrm>
            <a:off x="6363368" y="7881893"/>
            <a:ext cx="5569767" cy="21457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서비스 결과를 통해 </a:t>
            </a:r>
            <a:r>
              <a:rPr lang="ko-KR" altLang="en-US" sz="2000" b="1" err="1">
                <a:solidFill>
                  <a:srgbClr val="000000"/>
                </a:solidFill>
                <a:ea typeface="+mn-lt"/>
                <a:cs typeface="+mn-lt"/>
              </a:rPr>
              <a:t>지자체</a:t>
            </a:r>
            <a:r>
              <a:rPr lang="en-US" altLang="ko-KR" sz="2000" b="1" err="1">
                <a:solidFill>
                  <a:srgbClr val="000000"/>
                </a:solidFill>
                <a:ea typeface="+mn-lt"/>
                <a:cs typeface="+mn-lt"/>
              </a:rPr>
              <a:t>·</a:t>
            </a:r>
            <a:r>
              <a:rPr lang="ko-KR" altLang="en-US" sz="2000" b="1" err="1">
                <a:solidFill>
                  <a:srgbClr val="000000"/>
                </a:solidFill>
                <a:ea typeface="+mn-lt"/>
                <a:cs typeface="+mn-lt"/>
              </a:rPr>
              <a:t>국토부에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ko-KR" altLang="en-US" sz="2000">
              <a:solidFill>
                <a:srgbClr val="000000"/>
              </a:solidFill>
              <a:ea typeface="맑은 고딕"/>
              <a:cs typeface="+mn-lt"/>
            </a:endParaRPr>
          </a:p>
          <a:p>
            <a:pPr algn="ctr"/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도로 개선 요청</a:t>
            </a:r>
            <a:r>
              <a:rPr lang="en-US" altLang="ko-KR" sz="2000" b="1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ko-KR" sz="2000" b="1">
                <a:solidFill>
                  <a:srgbClr val="000000"/>
                </a:solidFill>
                <a:ea typeface="+mn-lt"/>
                <a:cs typeface="+mn-lt"/>
              </a:rPr>
              <a:t>ITS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 장비 설치 제안</a:t>
            </a:r>
            <a:r>
              <a:rPr lang="en-US" altLang="ko-KR" sz="2000" b="1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ko-KR" altLang="en-US" sz="2000">
              <a:solidFill>
                <a:srgbClr val="000000"/>
              </a:solidFill>
              <a:ea typeface="맑은 고딕"/>
              <a:cs typeface="+mn-lt"/>
            </a:endParaRPr>
          </a:p>
          <a:p>
            <a:pPr algn="ctr"/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속도 제한 조정 등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 구체적인 제도 개선 요청이 </a:t>
            </a:r>
            <a:endParaRPr lang="ko-KR" altLang="en-US" sz="2000">
              <a:solidFill>
                <a:srgbClr val="000000"/>
              </a:solidFill>
              <a:ea typeface="맑은 고딕"/>
              <a:cs typeface="+mn-lt"/>
            </a:endParaRPr>
          </a:p>
          <a:p>
            <a:pPr algn="ctr"/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가능하며</a:t>
            </a:r>
            <a:r>
              <a:rPr lang="en-US" altLang="ko-KR" sz="20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민간 물류사가 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정책 참여형 </a:t>
            </a:r>
            <a:endParaRPr lang="ko-KR" altLang="en-US" sz="2000">
              <a:solidFill>
                <a:srgbClr val="000000"/>
              </a:solidFill>
              <a:ea typeface="맑은 고딕"/>
              <a:cs typeface="+mn-lt"/>
            </a:endParaRPr>
          </a:p>
          <a:p>
            <a:pPr algn="ctr"/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데이터 파트너로 기능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할 수 있도록 지원</a:t>
            </a:r>
            <a:endParaRPr lang="ko-KR" altLang="en-US" sz="2000">
              <a:ea typeface="맑은 고딕"/>
              <a:cs typeface="Calibri"/>
            </a:endParaRPr>
          </a:p>
          <a:p>
            <a:pPr lvl="0" algn="ctr">
              <a:lnSpc>
                <a:spcPct val="116199"/>
              </a:lnSpc>
            </a:pPr>
            <a:endParaRPr lang="ko-KR" sz="2200" b="0" i="0" u="none" strike="noStrike">
              <a:solidFill>
                <a:srgbClr val="000000"/>
              </a:solidFill>
              <a:ea typeface="Pretendard Light"/>
              <a:cs typeface="Calibri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1BA978F-9501-37C5-11C4-23621F95E604}"/>
              </a:ext>
            </a:extLst>
          </p:cNvPr>
          <p:cNvSpPr txBox="1"/>
          <p:nvPr/>
        </p:nvSpPr>
        <p:spPr>
          <a:xfrm>
            <a:off x="6991258" y="6703578"/>
            <a:ext cx="4292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sz="2800" b="1" i="0" u="none" strike="noStrike">
                <a:solidFill>
                  <a:srgbClr val="11359A"/>
                </a:solidFill>
                <a:latin typeface="Pretendard ExtraBold"/>
              </a:rPr>
              <a:t>3.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정책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연계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및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도로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endParaRPr lang="ko-KR" altLang="en-US" sz="2800" b="1">
              <a:solidFill>
                <a:srgbClr val="11359A"/>
              </a:solidFill>
              <a:ea typeface="Pretendard ExtraBold"/>
              <a:cs typeface="+mn-lt"/>
            </a:endParaRPr>
          </a:p>
          <a:p>
            <a:pPr algn="ctr">
              <a:lnSpc>
                <a:spcPct val="124499"/>
              </a:lnSpc>
            </a:pP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인프라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개선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제안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기반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마련</a:t>
            </a:r>
            <a:endParaRPr lang="ko-KR" altLang="en-US" sz="2800" b="1" i="0" u="none" strike="noStrike">
              <a:solidFill>
                <a:srgbClr val="11359A"/>
              </a:solidFill>
              <a:latin typeface="Calibri"/>
              <a:ea typeface="Pretendard ExtraBold"/>
              <a:cs typeface="Calibri"/>
            </a:endParaRP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9D024F54-3849-7ABD-C069-4C8522FA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73" y="2280216"/>
            <a:ext cx="6134100" cy="38100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008BF9D9-38EB-4962-3ADA-FF53AA91E3E8}"/>
              </a:ext>
            </a:extLst>
          </p:cNvPr>
          <p:cNvSpPr txBox="1"/>
          <p:nvPr/>
        </p:nvSpPr>
        <p:spPr>
          <a:xfrm>
            <a:off x="3466848" y="3882805"/>
            <a:ext cx="4872651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도로 위험 구간에 대한 정량 분석과 </a:t>
            </a:r>
            <a:endParaRPr lang="ko-KR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실시간 사고 예측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을 통해 </a:t>
            </a:r>
            <a:r>
              <a:rPr lang="en-US" altLang="ko-KR" sz="2000" b="1">
                <a:solidFill>
                  <a:srgbClr val="000000"/>
                </a:solidFill>
                <a:ea typeface="+mn-lt"/>
                <a:cs typeface="+mn-lt"/>
              </a:rPr>
              <a:t>CJ</a:t>
            </a: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 운송차량의 </a:t>
            </a:r>
            <a:endParaRPr lang="ko-KR">
              <a:solidFill>
                <a:srgbClr val="000000"/>
              </a:solidFill>
              <a:ea typeface="맑은 고딕"/>
              <a:cs typeface="+mn-lt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000" b="1">
                <a:solidFill>
                  <a:srgbClr val="000000"/>
                </a:solidFill>
                <a:ea typeface="+mn-lt"/>
                <a:cs typeface="+mn-lt"/>
              </a:rPr>
              <a:t>정시성 확보와 안전사고 예방</a:t>
            </a:r>
            <a:r>
              <a:rPr lang="ko-KR" altLang="en-US" sz="2000">
                <a:solidFill>
                  <a:srgbClr val="000000"/>
                </a:solidFill>
                <a:ea typeface="+mn-lt"/>
                <a:cs typeface="+mn-lt"/>
              </a:rPr>
              <a:t>을 실현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3179C4D-D970-9A72-E509-BE1EDB623BA5}"/>
              </a:ext>
            </a:extLst>
          </p:cNvPr>
          <p:cNvSpPr txBox="1"/>
          <p:nvPr/>
        </p:nvSpPr>
        <p:spPr>
          <a:xfrm>
            <a:off x="3466326" y="2946003"/>
            <a:ext cx="476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sz="2800" b="1" i="0" u="none" strike="noStrike">
                <a:solidFill>
                  <a:srgbClr val="11359A"/>
                </a:solidFill>
                <a:latin typeface="Pretendard ExtraBold"/>
              </a:rPr>
              <a:t>1.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정시성과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안전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확보를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 err="1">
                <a:solidFill>
                  <a:srgbClr val="11359A"/>
                </a:solidFill>
                <a:ea typeface="+mn-lt"/>
                <a:cs typeface="+mn-lt"/>
              </a:rPr>
              <a:t>위한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endParaRPr lang="en-US" altLang="ko-KR" sz="2800" b="1">
              <a:solidFill>
                <a:srgbClr val="11359A"/>
              </a:solidFill>
              <a:ea typeface="+mn-lt"/>
              <a:cs typeface="+mn-lt"/>
            </a:endParaRPr>
          </a:p>
          <a:p>
            <a:pPr algn="ctr">
              <a:lnSpc>
                <a:spcPct val="124499"/>
              </a:lnSpc>
            </a:pP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물류사고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 err="1">
                <a:solidFill>
                  <a:srgbClr val="11359A"/>
                </a:solidFill>
                <a:ea typeface="+mn-lt"/>
                <a:cs typeface="+mn-lt"/>
              </a:rPr>
              <a:t>사전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 err="1">
                <a:solidFill>
                  <a:srgbClr val="11359A"/>
                </a:solidFill>
                <a:ea typeface="+mn-lt"/>
                <a:cs typeface="+mn-lt"/>
              </a:rPr>
              <a:t>예방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체계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구축</a:t>
            </a:r>
            <a:endParaRPr lang="en-US" altLang="ko-KR" sz="2800" b="1" i="0" u="none" strike="noStrike">
              <a:solidFill>
                <a:srgbClr val="11359A"/>
              </a:solidFill>
              <a:ea typeface="+mn-lt"/>
              <a:cs typeface="+mn-lt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608ED38-AE94-E8D5-BD5E-91F16D3EFE0C}"/>
              </a:ext>
            </a:extLst>
          </p:cNvPr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제안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배경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목적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682A11C-F006-0549-A17E-BDA3F5FF1DD2}"/>
              </a:ext>
            </a:extLst>
          </p:cNvPr>
          <p:cNvSpPr txBox="1"/>
          <p:nvPr/>
        </p:nvSpPr>
        <p:spPr>
          <a:xfrm>
            <a:off x="10076918" y="3107922"/>
            <a:ext cx="50292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sz="2800" b="1" i="0" u="none" strike="noStrike">
                <a:solidFill>
                  <a:srgbClr val="11359A"/>
                </a:solidFill>
                <a:latin typeface="Pretendard ExtraBold"/>
              </a:rPr>
              <a:t>2. </a:t>
            </a:r>
            <a:r>
              <a:rPr lang="ko-KR" altLang="en-US" sz="2800" b="1" err="1">
                <a:solidFill>
                  <a:srgbClr val="11359A"/>
                </a:solidFill>
                <a:ea typeface="+mn-lt"/>
                <a:cs typeface="+mn-lt"/>
              </a:rPr>
              <a:t>공공</a:t>
            </a:r>
            <a:r>
              <a:rPr lang="en-US" sz="2800" b="1" err="1">
                <a:solidFill>
                  <a:srgbClr val="11359A"/>
                </a:solidFill>
                <a:ea typeface="+mn-lt"/>
                <a:cs typeface="+mn-lt"/>
              </a:rPr>
              <a:t>·</a:t>
            </a:r>
            <a:r>
              <a:rPr lang="ko-KR" altLang="en-US" sz="2800" b="1" err="1">
                <a:solidFill>
                  <a:srgbClr val="11359A"/>
                </a:solidFill>
                <a:ea typeface="+mn-lt"/>
                <a:cs typeface="+mn-lt"/>
              </a:rPr>
              <a:t>민간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 err="1">
                <a:solidFill>
                  <a:srgbClr val="11359A"/>
                </a:solidFill>
                <a:ea typeface="+mn-lt"/>
                <a:cs typeface="+mn-lt"/>
              </a:rPr>
              <a:t>데이터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 err="1">
                <a:solidFill>
                  <a:srgbClr val="11359A"/>
                </a:solidFill>
                <a:ea typeface="+mn-lt"/>
                <a:cs typeface="+mn-lt"/>
              </a:rPr>
              <a:t>융합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기반의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고정밀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사고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예측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모델</a:t>
            </a:r>
            <a:r>
              <a:rPr lang="en-US" sz="28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ko-KR" altLang="en-US" sz="2800" b="1">
                <a:solidFill>
                  <a:srgbClr val="11359A"/>
                </a:solidFill>
                <a:ea typeface="+mn-lt"/>
                <a:cs typeface="+mn-lt"/>
              </a:rPr>
              <a:t>개발</a:t>
            </a:r>
            <a:r>
              <a:rPr lang="en-US" sz="2800" b="1" i="0" u="none" strike="noStrike">
                <a:solidFill>
                  <a:srgbClr val="11359A"/>
                </a:solidFill>
                <a:latin typeface="Pretendard ExtraBold"/>
              </a:rPr>
              <a:t> </a:t>
            </a:r>
          </a:p>
          <a:p>
            <a:pPr lvl="0" algn="ctr">
              <a:lnSpc>
                <a:spcPct val="124499"/>
              </a:lnSpc>
            </a:pPr>
            <a:endParaRPr lang="en-US" sz="2800" b="0" i="0" u="none" strike="noStrike">
              <a:solidFill>
                <a:srgbClr val="11359A"/>
              </a:solidFill>
              <a:latin typeface="Pretendard Extra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C27788F-BB9C-5B9B-8078-CCC5AEE530E6}"/>
              </a:ext>
            </a:extLst>
          </p:cNvPr>
          <p:cNvSpPr txBox="1"/>
          <p:nvPr/>
        </p:nvSpPr>
        <p:spPr>
          <a:xfrm>
            <a:off x="9776736" y="4172514"/>
            <a:ext cx="5648985" cy="19835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sz="2000">
                <a:ea typeface="+mn-lt"/>
                <a:cs typeface="+mn-lt"/>
              </a:rPr>
              <a:t>예측된 사고 위험에 따라 </a:t>
            </a:r>
            <a:r>
              <a:rPr lang="ko-KR" sz="2000" b="1">
                <a:ea typeface="+mn-lt"/>
                <a:cs typeface="+mn-lt"/>
              </a:rPr>
              <a:t>우회 경로, 감속 지점, </a:t>
            </a:r>
            <a:endParaRPr lang="ko-KR" altLang="en-US" sz="2000"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ko-KR" sz="2000" b="1">
                <a:ea typeface="+mn-lt"/>
                <a:cs typeface="+mn-lt"/>
              </a:rPr>
              <a:t>엔진브레이크 구간 등 구체적인 대응 전략</a:t>
            </a:r>
            <a:r>
              <a:rPr lang="ko-KR" sz="2000">
                <a:ea typeface="+mn-lt"/>
                <a:cs typeface="+mn-lt"/>
              </a:rPr>
              <a:t>을 </a:t>
            </a:r>
            <a:endParaRPr lang="ko-KR" altLang="en-US" sz="2000">
              <a:ea typeface="맑은 고딕"/>
              <a:cs typeface="+mn-lt"/>
            </a:endParaRPr>
          </a:p>
          <a:p>
            <a:pPr algn="ctr"/>
            <a:r>
              <a:rPr lang="ko-KR" sz="2000">
                <a:ea typeface="+mn-lt"/>
                <a:cs typeface="+mn-lt"/>
              </a:rPr>
              <a:t>수립하여,</a:t>
            </a:r>
            <a:r>
              <a:rPr lang="ko-KR" altLang="en-US" sz="2000">
                <a:ea typeface="+mn-lt"/>
                <a:cs typeface="+mn-lt"/>
              </a:rPr>
              <a:t> </a:t>
            </a:r>
            <a:r>
              <a:rPr lang="ko-KR" sz="2000" b="1">
                <a:ea typeface="+mn-lt"/>
                <a:cs typeface="+mn-lt"/>
              </a:rPr>
              <a:t>신입 기사도 즉시 활용 가능한 </a:t>
            </a:r>
            <a:endParaRPr lang="ko-KR" altLang="en-US" sz="2000">
              <a:ea typeface="맑은 고딕"/>
              <a:cs typeface="+mn-lt"/>
            </a:endParaRPr>
          </a:p>
          <a:p>
            <a:pPr algn="ctr"/>
            <a:r>
              <a:rPr lang="ko-KR" sz="2000" b="1">
                <a:ea typeface="+mn-lt"/>
                <a:cs typeface="+mn-lt"/>
              </a:rPr>
              <a:t>표준 운행 매뉴얼</a:t>
            </a:r>
            <a:r>
              <a:rPr lang="ko-KR" sz="2000">
                <a:ea typeface="+mn-lt"/>
                <a:cs typeface="+mn-lt"/>
              </a:rPr>
              <a:t>을 제공</a:t>
            </a:r>
            <a:endParaRPr lang="ko-KR" sz="2000">
              <a:ea typeface="맑은 고딕"/>
              <a:cs typeface="Calibri"/>
            </a:endParaRPr>
          </a:p>
          <a:p>
            <a:pPr algn="ctr">
              <a:lnSpc>
                <a:spcPct val="116199"/>
              </a:lnSpc>
            </a:pPr>
            <a:endParaRPr lang="ko-KR" altLang="en-US" sz="2000">
              <a:ea typeface="맑은 고딕"/>
              <a:cs typeface="Calibri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10339820-67B4-D294-20B6-B534EC1FA113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9055100" y="4876800"/>
            <a:ext cx="3708400" cy="370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0" y="4406900"/>
            <a:ext cx="30480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4889500" y="3187700"/>
            <a:ext cx="4660900" cy="466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100" y="5308600"/>
            <a:ext cx="2590800" cy="482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3500" y="7912100"/>
            <a:ext cx="241300" cy="24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2600" y="3479800"/>
            <a:ext cx="457200" cy="469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979979" y="4328949"/>
            <a:ext cx="4308021" cy="6322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7898"/>
              </a:lnSpc>
            </a:pPr>
            <a:r>
              <a:rPr lang="ko-KR" altLang="en-US" sz="3600" b="1">
                <a:solidFill>
                  <a:srgbClr val="6B7CCD"/>
                </a:solidFill>
                <a:ea typeface="+mn-lt"/>
                <a:cs typeface="+mn-lt"/>
              </a:rPr>
              <a:t>예측 기반 회피 시 </a:t>
            </a:r>
            <a:endParaRPr lang="ko-KR" sz="3600" b="1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pPr algn="ctr">
              <a:lnSpc>
                <a:spcPct val="107898"/>
              </a:lnSpc>
            </a:pPr>
            <a:r>
              <a:rPr lang="ko-KR" altLang="en-US" sz="3600" b="1">
                <a:solidFill>
                  <a:srgbClr val="6B7CCD"/>
                </a:solidFill>
                <a:ea typeface="+mn-lt"/>
                <a:cs typeface="+mn-lt"/>
              </a:rPr>
              <a:t>사고율 감소</a:t>
            </a:r>
            <a:endParaRPr lang="ko-KR" sz="3600" b="1">
              <a:ea typeface="맑은 고딕"/>
              <a:cs typeface="Calibri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2207" y="7318195"/>
            <a:ext cx="4847686" cy="7103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-도로교통공단</a:t>
            </a:r>
            <a:r>
              <a:rPr lang="en-US" altLang="ko-KR" sz="2500">
                <a:solidFill>
                  <a:srgbClr val="000000"/>
                </a:solidFill>
                <a:ea typeface="+mn-lt"/>
                <a:cs typeface="+mn-lt"/>
              </a:rPr>
              <a:t>·</a:t>
            </a:r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경찰청</a:t>
            </a:r>
            <a:r>
              <a:rPr lang="en-US" altLang="ko-KR" sz="25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사고</a:t>
            </a:r>
            <a:r>
              <a:rPr lang="en-US" altLang="ko-KR" sz="250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ko-KR" altLang="en-US" sz="2500">
              <a:solidFill>
                <a:srgbClr val="000000"/>
              </a:solidFill>
              <a:ea typeface="맑은 고딕"/>
              <a:cs typeface="+mn-lt"/>
            </a:endParaRPr>
          </a:p>
          <a:p>
            <a:r>
              <a:rPr lang="en-US" altLang="ko-KR" sz="2500">
                <a:solidFill>
                  <a:srgbClr val="000000"/>
                </a:solidFill>
                <a:ea typeface="+mn-lt"/>
                <a:cs typeface="+mn-lt"/>
              </a:rPr>
              <a:t>기</a:t>
            </a:r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록</a:t>
            </a:r>
            <a:endParaRPr lang="ko-KR" altLang="en-US" sz="2500">
              <a:ea typeface="맑은 고딕"/>
              <a:cs typeface="Calibri"/>
            </a:endParaRPr>
          </a:p>
          <a:p>
            <a:endParaRPr lang="ko-KR" altLang="en-US" sz="25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-물류</a:t>
            </a:r>
            <a:r>
              <a:rPr lang="en-US" altLang="ko-KR" sz="25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운행일지와</a:t>
            </a:r>
            <a:r>
              <a:rPr lang="en-US" altLang="ko-KR" sz="25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융합</a:t>
            </a:r>
            <a:r>
              <a:rPr lang="en-US" altLang="ko-KR" sz="25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분석</a:t>
            </a:r>
            <a:endParaRPr lang="en-US" sz="2500">
              <a:ea typeface="Calibri"/>
              <a:cs typeface="Calibri"/>
            </a:endParaRPr>
          </a:p>
          <a:p>
            <a:pPr lvl="0" algn="l">
              <a:lnSpc>
                <a:spcPct val="124499"/>
              </a:lnSpc>
            </a:pPr>
            <a:endParaRPr lang="en-US" sz="2000" b="0" i="0" u="none" strike="noStrike"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4612" y="5519417"/>
            <a:ext cx="4841527" cy="13349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7898"/>
              </a:lnSpc>
            </a:pPr>
            <a:r>
              <a:rPr lang="ko-KR" altLang="en-US" sz="3500">
                <a:solidFill>
                  <a:srgbClr val="11359A"/>
                </a:solidFill>
                <a:ea typeface="Pretendard Bold"/>
                <a:cs typeface="Calibri"/>
              </a:rPr>
              <a:t>사고/운행 이력 </a:t>
            </a:r>
            <a:r>
              <a:rPr lang="ko-KR" altLang="en-US" sz="3500" err="1">
                <a:solidFill>
                  <a:srgbClr val="11359A"/>
                </a:solidFill>
                <a:ea typeface="Pretendard Bold"/>
                <a:cs typeface="Calibri"/>
              </a:rPr>
              <a:t>분석량</a:t>
            </a:r>
            <a:endParaRPr lang="ko-KR" altLang="en-US" sz="3500">
              <a:solidFill>
                <a:srgbClr val="11359A"/>
              </a:solidFill>
              <a:ea typeface="Pretendard Bold"/>
              <a:cs typeface="Calibri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302750" y="5986236"/>
            <a:ext cx="32131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8600">
                <a:solidFill>
                  <a:srgbClr val="FFFFFF"/>
                </a:solidFill>
                <a:latin typeface="Oswald SemiBold"/>
              </a:rPr>
              <a:t>38.5</a:t>
            </a:r>
            <a:r>
              <a:rPr lang="en-US" sz="2800">
                <a:solidFill>
                  <a:srgbClr val="FFFFFF"/>
                </a:solidFill>
                <a:latin typeface="Pretendard SemiBold"/>
              </a:rPr>
              <a:t>%</a:t>
            </a:r>
            <a:endParaRPr lang="en-US" sz="2800" b="0" i="0" u="none" strike="noStrike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481864" y="4414158"/>
            <a:ext cx="3644900" cy="2311400"/>
          </a:xfrm>
          <a:prstGeom prst="rect">
            <a:avLst/>
          </a:prstGeom>
          <a:effectLst>
            <a:outerShdw dist="24764" dir="2700000">
              <a:srgbClr val="000000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altLang="ko-KR" sz="13000" spc="-500">
                <a:solidFill>
                  <a:srgbClr val="FFFFFF"/>
                </a:solidFill>
                <a:latin typeface="Oswald SemiBold"/>
                <a:ea typeface="Pretendard SemiBold"/>
              </a:rPr>
              <a:t>82</a:t>
            </a:r>
            <a:r>
              <a:rPr lang="ko-KR" sz="2800" b="0" i="0" u="none" strike="noStrike">
                <a:solidFill>
                  <a:srgbClr val="FFFFFF"/>
                </a:solidFill>
                <a:ea typeface="Pretendard SemiBold"/>
              </a:rPr>
              <a:t>만회</a:t>
            </a:r>
            <a:endParaRPr lang="ko-KR" sz="2800">
              <a:ea typeface="맑은 고딕"/>
              <a:cs typeface="Calibr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091214" y="19050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400" b="1">
                <a:solidFill>
                  <a:srgbClr val="000000"/>
                </a:solidFill>
                <a:ea typeface="+mn-lt"/>
                <a:cs typeface="+mn-lt"/>
              </a:rPr>
              <a:t>물류</a:t>
            </a:r>
            <a:r>
              <a:rPr lang="en-US" altLang="ko-KR" sz="24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400" b="1">
                <a:solidFill>
                  <a:srgbClr val="000000"/>
                </a:solidFill>
                <a:ea typeface="+mn-lt"/>
                <a:cs typeface="+mn-lt"/>
              </a:rPr>
              <a:t>사고</a:t>
            </a:r>
            <a:r>
              <a:rPr lang="en-US" altLang="ko-KR" sz="24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400" b="1">
                <a:solidFill>
                  <a:srgbClr val="000000"/>
                </a:solidFill>
                <a:ea typeface="+mn-lt"/>
                <a:cs typeface="+mn-lt"/>
              </a:rPr>
              <a:t>예방을</a:t>
            </a:r>
            <a:r>
              <a:rPr lang="en-US" altLang="ko-KR" sz="24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400" b="1">
                <a:solidFill>
                  <a:srgbClr val="000000"/>
                </a:solidFill>
                <a:ea typeface="+mn-lt"/>
                <a:cs typeface="+mn-lt"/>
              </a:rPr>
              <a:t>위한</a:t>
            </a:r>
            <a:r>
              <a:rPr lang="en-US" altLang="ko-KR" sz="2400" b="1">
                <a:solidFill>
                  <a:srgbClr val="000000"/>
                </a:solidFill>
                <a:ea typeface="+mn-lt"/>
                <a:cs typeface="+mn-lt"/>
              </a:rPr>
              <a:t> AI </a:t>
            </a:r>
            <a:r>
              <a:rPr lang="ko-KR" altLang="en-US" sz="2400" b="1">
                <a:solidFill>
                  <a:srgbClr val="000000"/>
                </a:solidFill>
                <a:ea typeface="+mn-lt"/>
                <a:cs typeface="+mn-lt"/>
              </a:rPr>
              <a:t>기반</a:t>
            </a:r>
            <a:r>
              <a:rPr lang="en-US" altLang="ko-KR" sz="24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400" b="1">
                <a:solidFill>
                  <a:srgbClr val="000000"/>
                </a:solidFill>
                <a:ea typeface="+mn-lt"/>
                <a:cs typeface="+mn-lt"/>
              </a:rPr>
              <a:t>예측</a:t>
            </a:r>
            <a:r>
              <a:rPr lang="en-US" altLang="ko-KR" sz="24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400" b="1">
                <a:solidFill>
                  <a:srgbClr val="000000"/>
                </a:solidFill>
                <a:ea typeface="+mn-lt"/>
                <a:cs typeface="+mn-lt"/>
              </a:rPr>
              <a:t>시스템</a:t>
            </a:r>
            <a:endParaRPr lang="en-US" sz="2400" b="1">
              <a:ea typeface="Calibri"/>
              <a:cs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서비스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제안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범위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</a:rPr>
              <a:t>09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37C901E5-BCD9-EBB4-C657-66FFE1F0563F}"/>
              </a:ext>
            </a:extLst>
          </p:cNvPr>
          <p:cNvSpPr txBox="1"/>
          <p:nvPr/>
        </p:nvSpPr>
        <p:spPr>
          <a:xfrm>
            <a:off x="14353447" y="6102097"/>
            <a:ext cx="4196442" cy="7502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2500">
                <a:solidFill>
                  <a:srgbClr val="000000"/>
                </a:solidFill>
                <a:ea typeface="+mn-lt"/>
                <a:cs typeface="+mn-lt"/>
              </a:rPr>
              <a:t>-</a:t>
            </a:r>
            <a:r>
              <a:rPr lang="ko-KR" sz="2500">
                <a:solidFill>
                  <a:srgbClr val="000000"/>
                </a:solidFill>
                <a:ea typeface="+mn-lt"/>
                <a:cs typeface="+mn-lt"/>
              </a:rPr>
              <a:t>AI 기반 위험 </a:t>
            </a:r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지도</a:t>
            </a:r>
            <a:r>
              <a:rPr lang="ko-KR" sz="25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분석</a:t>
            </a:r>
            <a:endParaRPr lang="ko-KR" altLang="en-US" sz="2500">
              <a:solidFill>
                <a:srgbClr val="000000"/>
              </a:solidFill>
              <a:ea typeface="맑은 고딕"/>
              <a:cs typeface="+mn-lt"/>
            </a:endParaRPr>
          </a:p>
          <a:p>
            <a:endParaRPr lang="ko-KR" altLang="en-US" sz="25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ko-KR" sz="2500">
                <a:solidFill>
                  <a:srgbClr val="000000"/>
                </a:solidFill>
                <a:ea typeface="+mn-lt"/>
                <a:cs typeface="+mn-lt"/>
              </a:rPr>
              <a:t>-사고위험 구간 회피</a:t>
            </a:r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sz="2500">
                <a:solidFill>
                  <a:srgbClr val="000000"/>
                </a:solidFill>
                <a:ea typeface="+mn-lt"/>
                <a:cs typeface="+mn-lt"/>
              </a:rPr>
              <a:t>시 평균 사고율</a:t>
            </a:r>
            <a:r>
              <a:rPr lang="ko-KR" altLang="en-US" sz="25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sz="2500">
                <a:solidFill>
                  <a:srgbClr val="000000"/>
                </a:solidFill>
                <a:ea typeface="+mn-lt"/>
                <a:cs typeface="+mn-lt"/>
              </a:rPr>
              <a:t>감소</a:t>
            </a:r>
            <a:endParaRPr lang="en-US" sz="2500">
              <a:ea typeface="Calibri"/>
              <a:cs typeface="Calibri"/>
            </a:endParaRPr>
          </a:p>
          <a:p>
            <a:pPr lvl="0" algn="l">
              <a:lnSpc>
                <a:spcPct val="124499"/>
              </a:lnSpc>
            </a:pPr>
            <a:endParaRPr lang="en-US" sz="2000" b="0" i="0" u="none" strike="noStrike">
              <a:solidFill>
                <a:srgbClr val="000000"/>
              </a:solidFill>
              <a:latin typeface="Pretendard Light"/>
              <a:ea typeface="Pretendard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24AC7C-C2AF-BFD1-0A8C-7171AA501C93}"/>
              </a:ext>
            </a:extLst>
          </p:cNvPr>
          <p:cNvSpPr txBox="1"/>
          <p:nvPr/>
        </p:nvSpPr>
        <p:spPr>
          <a:xfrm>
            <a:off x="5950759" y="8776930"/>
            <a:ext cx="637535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+mn-lt"/>
                <a:cs typeface="+mn-lt"/>
              </a:rPr>
              <a:t> -빅데이터</a:t>
            </a:r>
            <a:r>
              <a:rPr lang="ko-KR" sz="2400">
                <a:ea typeface="+mn-lt"/>
                <a:cs typeface="+mn-lt"/>
              </a:rPr>
              <a:t> 기반 사고 위험 구간 시각화</a:t>
            </a:r>
            <a:endParaRPr lang="ko-KR" altLang="en-US" sz="2400">
              <a:ea typeface="맑은 고딕"/>
              <a:cs typeface="Calibri"/>
            </a:endParaRPr>
          </a:p>
          <a:p>
            <a:r>
              <a:rPr lang="ko-KR" altLang="en-US" sz="2400">
                <a:ea typeface="+mn-lt"/>
                <a:cs typeface="+mn-lt"/>
              </a:rPr>
              <a:t> -</a:t>
            </a:r>
            <a:r>
              <a:rPr lang="en-US" altLang="ko-KR" sz="2400">
                <a:ea typeface="+mn-lt"/>
                <a:cs typeface="+mn-lt"/>
              </a:rPr>
              <a:t>AI</a:t>
            </a:r>
            <a:r>
              <a:rPr lang="ko-KR" sz="2400">
                <a:ea typeface="+mn-lt"/>
                <a:cs typeface="+mn-lt"/>
              </a:rPr>
              <a:t>로 사고 위험 예측, 운전 가이드 </a:t>
            </a:r>
            <a:r>
              <a:rPr lang="ko-KR" altLang="en-US" sz="2400">
                <a:ea typeface="+mn-lt"/>
                <a:cs typeface="+mn-lt"/>
              </a:rPr>
              <a:t>제공</a:t>
            </a:r>
            <a:endParaRPr lang="ko-KR" sz="2400">
              <a:ea typeface="+mn-lt"/>
              <a:cs typeface="+mn-lt"/>
            </a:endParaRPr>
          </a:p>
          <a:p>
            <a:r>
              <a:rPr lang="ko-KR" altLang="en-US" sz="2400">
                <a:ea typeface="+mn-lt"/>
                <a:cs typeface="+mn-lt"/>
              </a:rPr>
              <a:t>-표준</a:t>
            </a:r>
            <a:r>
              <a:rPr lang="ko-KR" sz="2400">
                <a:ea typeface="+mn-lt"/>
                <a:cs typeface="+mn-lt"/>
              </a:rPr>
              <a:t> 운행 경로 설계 + 정책 대응 리포트 지원</a:t>
            </a:r>
            <a:endParaRPr lang="ko-KR"/>
          </a:p>
          <a:p>
            <a:pPr marL="285750" indent="-285750">
              <a:buFont typeface="Arial"/>
              <a:buChar char="•"/>
            </a:pPr>
            <a:endParaRPr lang="ko-KR" altLang="en-US" sz="2400">
              <a:ea typeface="맑은 고딕"/>
              <a:cs typeface="Calibri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2CE79C4B-79AC-8347-A8DA-DE428EEA8164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AE5908BB-C388-412C-AE70-8D189115C0C1}"/>
              </a:ext>
            </a:extLst>
          </p:cNvPr>
          <p:cNvSpPr txBox="1"/>
          <p:nvPr/>
        </p:nvSpPr>
        <p:spPr>
          <a:xfrm>
            <a:off x="8970282" y="5738734"/>
            <a:ext cx="7486337" cy="129873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8D56F7BD-4FF0-4AA3-B7DD-96CF8EBF1CB3}"/>
              </a:ext>
            </a:extLst>
          </p:cNvPr>
          <p:cNvSpPr txBox="1"/>
          <p:nvPr/>
        </p:nvSpPr>
        <p:spPr>
          <a:xfrm>
            <a:off x="8970282" y="4548824"/>
            <a:ext cx="7467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Light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1629</Words>
  <Application>Microsoft Office PowerPoint</Application>
  <PresentationFormat>사용자 지정</PresentationFormat>
  <Paragraphs>303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Pretendard Bold</vt:lpstr>
      <vt:lpstr>Pretendard SemiBold</vt:lpstr>
      <vt:lpstr>Pretendard ExtraBold</vt:lpstr>
      <vt:lpstr>Arial</vt:lpstr>
      <vt:lpstr>Pretendard Light</vt:lpstr>
      <vt:lpstr>Calibri</vt:lpstr>
      <vt:lpstr>Oswald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freshman94621@gmail.com</cp:lastModifiedBy>
  <cp:revision>5</cp:revision>
  <dcterms:created xsi:type="dcterms:W3CDTF">2006-08-16T00:00:00Z</dcterms:created>
  <dcterms:modified xsi:type="dcterms:W3CDTF">2025-07-01T07:10:08Z</dcterms:modified>
</cp:coreProperties>
</file>